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57"/>
  </p:notesMasterIdLst>
  <p:sldIdLst>
    <p:sldId id="256" r:id="rId2"/>
    <p:sldId id="267" r:id="rId3"/>
    <p:sldId id="268" r:id="rId4"/>
    <p:sldId id="311" r:id="rId5"/>
    <p:sldId id="312" r:id="rId6"/>
    <p:sldId id="313" r:id="rId7"/>
    <p:sldId id="314" r:id="rId8"/>
    <p:sldId id="319" r:id="rId9"/>
    <p:sldId id="315" r:id="rId10"/>
    <p:sldId id="316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17" r:id="rId26"/>
    <p:sldId id="271" r:id="rId27"/>
    <p:sldId id="272" r:id="rId28"/>
    <p:sldId id="274" r:id="rId29"/>
    <p:sldId id="275" r:id="rId30"/>
    <p:sldId id="290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258" r:id="rId51"/>
    <p:sldId id="259" r:id="rId52"/>
    <p:sldId id="261" r:id="rId53"/>
    <p:sldId id="262" r:id="rId54"/>
    <p:sldId id="263" r:id="rId55"/>
    <p:sldId id="264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108" y="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84217A-29EF-4F71-8815-D7A00D95849C}" type="doc">
      <dgm:prSet loTypeId="urn:microsoft.com/office/officeart/2005/8/layout/chevron1" loCatId="process" qsTypeId="urn:microsoft.com/office/officeart/2005/8/quickstyle/3d2" qsCatId="3D" csTypeId="urn:microsoft.com/office/officeart/2005/8/colors/colorful5" csCatId="colorful" phldr="1"/>
      <dgm:spPr/>
    </dgm:pt>
    <dgm:pt modelId="{AC35FAD0-08D9-4328-99C3-B917E7B20090}">
      <dgm:prSet phldrT="[文本]"/>
      <dgm:spPr/>
      <dgm:t>
        <a:bodyPr/>
        <a:lstStyle/>
        <a:p>
          <a:r>
            <a:rPr lang="zh-CN" altLang="en-US" dirty="0" smtClean="0">
              <a:latin typeface="华文中宋" pitchFamily="2" charset="-122"/>
              <a:ea typeface="华文中宋" pitchFamily="2" charset="-122"/>
            </a:rPr>
            <a:t>导入原始数据</a:t>
          </a:r>
          <a:endParaRPr lang="zh-CN" altLang="en-US" dirty="0">
            <a:latin typeface="华文中宋" pitchFamily="2" charset="-122"/>
            <a:ea typeface="华文中宋" pitchFamily="2" charset="-122"/>
          </a:endParaRPr>
        </a:p>
      </dgm:t>
    </dgm:pt>
    <dgm:pt modelId="{1888FCF5-D1D8-47DF-919D-6E9DBD4BEAEC}" type="parTrans" cxnId="{2796BE82-51B4-48DC-991A-7B59061D00A3}">
      <dgm:prSet/>
      <dgm:spPr/>
      <dgm:t>
        <a:bodyPr/>
        <a:lstStyle/>
        <a:p>
          <a:endParaRPr lang="zh-CN" altLang="en-US">
            <a:latin typeface="华文中宋" pitchFamily="2" charset="-122"/>
            <a:ea typeface="华文中宋" pitchFamily="2" charset="-122"/>
          </a:endParaRPr>
        </a:p>
      </dgm:t>
    </dgm:pt>
    <dgm:pt modelId="{BE3F2B01-361B-48E1-B15E-ED323A4FCAD3}" type="sibTrans" cxnId="{2796BE82-51B4-48DC-991A-7B59061D00A3}">
      <dgm:prSet/>
      <dgm:spPr/>
      <dgm:t>
        <a:bodyPr/>
        <a:lstStyle/>
        <a:p>
          <a:endParaRPr lang="zh-CN" altLang="en-US">
            <a:latin typeface="华文中宋" pitchFamily="2" charset="-122"/>
            <a:ea typeface="华文中宋" pitchFamily="2" charset="-122"/>
          </a:endParaRPr>
        </a:p>
      </dgm:t>
    </dgm:pt>
    <dgm:pt modelId="{C919C8AC-FD46-427E-87E0-824AA0156682}">
      <dgm:prSet phldrT="[文本]"/>
      <dgm:spPr/>
      <dgm:t>
        <a:bodyPr/>
        <a:lstStyle/>
        <a:p>
          <a:r>
            <a:rPr lang="zh-CN" altLang="en-US" dirty="0" smtClean="0">
              <a:latin typeface="华文中宋" pitchFamily="2" charset="-122"/>
              <a:ea typeface="华文中宋" pitchFamily="2" charset="-122"/>
            </a:rPr>
            <a:t>公式计算</a:t>
          </a:r>
          <a:endParaRPr lang="zh-CN" altLang="en-US" dirty="0">
            <a:latin typeface="华文中宋" pitchFamily="2" charset="-122"/>
            <a:ea typeface="华文中宋" pitchFamily="2" charset="-122"/>
          </a:endParaRPr>
        </a:p>
      </dgm:t>
    </dgm:pt>
    <dgm:pt modelId="{C264AD1A-66AD-4875-9B24-133023609159}" type="parTrans" cxnId="{506C7B5D-86C7-4DCD-8635-29442AA69698}">
      <dgm:prSet/>
      <dgm:spPr/>
      <dgm:t>
        <a:bodyPr/>
        <a:lstStyle/>
        <a:p>
          <a:endParaRPr lang="zh-CN" altLang="en-US">
            <a:latin typeface="华文中宋" pitchFamily="2" charset="-122"/>
            <a:ea typeface="华文中宋" pitchFamily="2" charset="-122"/>
          </a:endParaRPr>
        </a:p>
      </dgm:t>
    </dgm:pt>
    <dgm:pt modelId="{1AB7C9F5-A955-4475-8504-DF7688E9029C}" type="sibTrans" cxnId="{506C7B5D-86C7-4DCD-8635-29442AA69698}">
      <dgm:prSet/>
      <dgm:spPr/>
      <dgm:t>
        <a:bodyPr/>
        <a:lstStyle/>
        <a:p>
          <a:endParaRPr lang="zh-CN" altLang="en-US">
            <a:latin typeface="华文中宋" pitchFamily="2" charset="-122"/>
            <a:ea typeface="华文中宋" pitchFamily="2" charset="-122"/>
          </a:endParaRPr>
        </a:p>
      </dgm:t>
    </dgm:pt>
    <dgm:pt modelId="{E7D67A6B-6C50-4063-B47B-0A4ABE74A42F}">
      <dgm:prSet phldrT="[文本]"/>
      <dgm:spPr/>
      <dgm:t>
        <a:bodyPr/>
        <a:lstStyle/>
        <a:p>
          <a:r>
            <a:rPr lang="zh-CN" altLang="en-US" dirty="0" smtClean="0">
              <a:latin typeface="华文中宋" pitchFamily="2" charset="-122"/>
              <a:ea typeface="华文中宋" pitchFamily="2" charset="-122"/>
            </a:rPr>
            <a:t>分析报告（</a:t>
          </a:r>
          <a:r>
            <a:rPr lang="en-US" altLang="zh-CN" dirty="0" smtClean="0">
              <a:latin typeface="华文中宋" pitchFamily="2" charset="-122"/>
              <a:ea typeface="华文中宋" pitchFamily="2" charset="-122"/>
            </a:rPr>
            <a:t>Excel</a:t>
          </a:r>
          <a:r>
            <a:rPr lang="zh-CN" altLang="en-US" dirty="0" smtClean="0">
              <a:latin typeface="华文中宋" pitchFamily="2" charset="-122"/>
              <a:ea typeface="华文中宋" pitchFamily="2" charset="-122"/>
            </a:rPr>
            <a:t>）</a:t>
          </a:r>
          <a:endParaRPr lang="zh-CN" altLang="en-US" dirty="0">
            <a:latin typeface="华文中宋" pitchFamily="2" charset="-122"/>
            <a:ea typeface="华文中宋" pitchFamily="2" charset="-122"/>
          </a:endParaRPr>
        </a:p>
      </dgm:t>
    </dgm:pt>
    <dgm:pt modelId="{59F13AA1-E3DA-40DD-9144-52C3B1519563}" type="parTrans" cxnId="{0CA98381-C443-4E6C-A75B-35C9F1FB3C5C}">
      <dgm:prSet/>
      <dgm:spPr/>
      <dgm:t>
        <a:bodyPr/>
        <a:lstStyle/>
        <a:p>
          <a:endParaRPr lang="zh-CN" altLang="en-US">
            <a:latin typeface="华文中宋" pitchFamily="2" charset="-122"/>
            <a:ea typeface="华文中宋" pitchFamily="2" charset="-122"/>
          </a:endParaRPr>
        </a:p>
      </dgm:t>
    </dgm:pt>
    <dgm:pt modelId="{2C131DE3-1935-43B6-A21B-3BC02F6EA88A}" type="sibTrans" cxnId="{0CA98381-C443-4E6C-A75B-35C9F1FB3C5C}">
      <dgm:prSet/>
      <dgm:spPr/>
      <dgm:t>
        <a:bodyPr/>
        <a:lstStyle/>
        <a:p>
          <a:endParaRPr lang="zh-CN" altLang="en-US">
            <a:latin typeface="华文中宋" pitchFamily="2" charset="-122"/>
            <a:ea typeface="华文中宋" pitchFamily="2" charset="-122"/>
          </a:endParaRPr>
        </a:p>
      </dgm:t>
    </dgm:pt>
    <dgm:pt modelId="{86FC34A6-095A-46BB-A962-BC31EDAD0B01}" type="pres">
      <dgm:prSet presAssocID="{1F84217A-29EF-4F71-8815-D7A00D95849C}" presName="Name0" presStyleCnt="0">
        <dgm:presLayoutVars>
          <dgm:dir/>
          <dgm:animLvl val="lvl"/>
          <dgm:resizeHandles val="exact"/>
        </dgm:presLayoutVars>
      </dgm:prSet>
      <dgm:spPr/>
    </dgm:pt>
    <dgm:pt modelId="{ABF5F8F6-6BBA-4284-83D3-A1FF009D91EC}" type="pres">
      <dgm:prSet presAssocID="{AC35FAD0-08D9-4328-99C3-B917E7B2009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846C49-029E-4D2B-800F-FE2A36F37DAB}" type="pres">
      <dgm:prSet presAssocID="{BE3F2B01-361B-48E1-B15E-ED323A4FCAD3}" presName="parTxOnlySpace" presStyleCnt="0"/>
      <dgm:spPr/>
    </dgm:pt>
    <dgm:pt modelId="{DDE1C2D9-50D0-4703-AEB5-2888AF81F707}" type="pres">
      <dgm:prSet presAssocID="{C919C8AC-FD46-427E-87E0-824AA015668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5124C1-853E-4773-94D3-BA6F06BDF45D}" type="pres">
      <dgm:prSet presAssocID="{1AB7C9F5-A955-4475-8504-DF7688E9029C}" presName="parTxOnlySpace" presStyleCnt="0"/>
      <dgm:spPr/>
    </dgm:pt>
    <dgm:pt modelId="{34AFD489-149F-4571-A937-8C4EF6704065}" type="pres">
      <dgm:prSet presAssocID="{E7D67A6B-6C50-4063-B47B-0A4ABE74A42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ACE1C25-89E0-4351-8CCE-4350F0CDF6AC}" type="presOf" srcId="{1F84217A-29EF-4F71-8815-D7A00D95849C}" destId="{86FC34A6-095A-46BB-A962-BC31EDAD0B01}" srcOrd="0" destOrd="0" presId="urn:microsoft.com/office/officeart/2005/8/layout/chevron1"/>
    <dgm:cxn modelId="{506C7B5D-86C7-4DCD-8635-29442AA69698}" srcId="{1F84217A-29EF-4F71-8815-D7A00D95849C}" destId="{C919C8AC-FD46-427E-87E0-824AA0156682}" srcOrd="1" destOrd="0" parTransId="{C264AD1A-66AD-4875-9B24-133023609159}" sibTransId="{1AB7C9F5-A955-4475-8504-DF7688E9029C}"/>
    <dgm:cxn modelId="{32112445-CFA3-4AA9-AB94-2F854498D19C}" type="presOf" srcId="{C919C8AC-FD46-427E-87E0-824AA0156682}" destId="{DDE1C2D9-50D0-4703-AEB5-2888AF81F707}" srcOrd="0" destOrd="0" presId="urn:microsoft.com/office/officeart/2005/8/layout/chevron1"/>
    <dgm:cxn modelId="{0836DB42-88DF-4059-9A52-069536D291EF}" type="presOf" srcId="{AC35FAD0-08D9-4328-99C3-B917E7B20090}" destId="{ABF5F8F6-6BBA-4284-83D3-A1FF009D91EC}" srcOrd="0" destOrd="0" presId="urn:microsoft.com/office/officeart/2005/8/layout/chevron1"/>
    <dgm:cxn modelId="{0CA98381-C443-4E6C-A75B-35C9F1FB3C5C}" srcId="{1F84217A-29EF-4F71-8815-D7A00D95849C}" destId="{E7D67A6B-6C50-4063-B47B-0A4ABE74A42F}" srcOrd="2" destOrd="0" parTransId="{59F13AA1-E3DA-40DD-9144-52C3B1519563}" sibTransId="{2C131DE3-1935-43B6-A21B-3BC02F6EA88A}"/>
    <dgm:cxn modelId="{7F23250E-2254-4EE9-AF78-3C48EAF1139F}" type="presOf" srcId="{E7D67A6B-6C50-4063-B47B-0A4ABE74A42F}" destId="{34AFD489-149F-4571-A937-8C4EF6704065}" srcOrd="0" destOrd="0" presId="urn:microsoft.com/office/officeart/2005/8/layout/chevron1"/>
    <dgm:cxn modelId="{2796BE82-51B4-48DC-991A-7B59061D00A3}" srcId="{1F84217A-29EF-4F71-8815-D7A00D95849C}" destId="{AC35FAD0-08D9-4328-99C3-B917E7B20090}" srcOrd="0" destOrd="0" parTransId="{1888FCF5-D1D8-47DF-919D-6E9DBD4BEAEC}" sibTransId="{BE3F2B01-361B-48E1-B15E-ED323A4FCAD3}"/>
    <dgm:cxn modelId="{CDA64DE5-ADB6-40FD-86FE-30FE8E2C2D13}" type="presParOf" srcId="{86FC34A6-095A-46BB-A962-BC31EDAD0B01}" destId="{ABF5F8F6-6BBA-4284-83D3-A1FF009D91EC}" srcOrd="0" destOrd="0" presId="urn:microsoft.com/office/officeart/2005/8/layout/chevron1"/>
    <dgm:cxn modelId="{78A23B10-14CB-483A-8A62-E2D41AA23644}" type="presParOf" srcId="{86FC34A6-095A-46BB-A962-BC31EDAD0B01}" destId="{2D846C49-029E-4D2B-800F-FE2A36F37DAB}" srcOrd="1" destOrd="0" presId="urn:microsoft.com/office/officeart/2005/8/layout/chevron1"/>
    <dgm:cxn modelId="{D5783F10-B893-4832-B42D-13B2CDA68FA4}" type="presParOf" srcId="{86FC34A6-095A-46BB-A962-BC31EDAD0B01}" destId="{DDE1C2D9-50D0-4703-AEB5-2888AF81F707}" srcOrd="2" destOrd="0" presId="urn:microsoft.com/office/officeart/2005/8/layout/chevron1"/>
    <dgm:cxn modelId="{C0B33ACF-725C-4CA2-8F91-03772AC69703}" type="presParOf" srcId="{86FC34A6-095A-46BB-A962-BC31EDAD0B01}" destId="{3C5124C1-853E-4773-94D3-BA6F06BDF45D}" srcOrd="3" destOrd="0" presId="urn:microsoft.com/office/officeart/2005/8/layout/chevron1"/>
    <dgm:cxn modelId="{54DC5561-462E-46E2-914E-F6ABA326732B}" type="presParOf" srcId="{86FC34A6-095A-46BB-A962-BC31EDAD0B01}" destId="{34AFD489-149F-4571-A937-8C4EF670406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4C6416-F93D-1B43-98E2-03AA3BDD594C}" type="doc">
      <dgm:prSet loTypeId="urn:microsoft.com/office/officeart/2005/8/layout/hProcess9" loCatId="" qsTypeId="urn:microsoft.com/office/officeart/2005/8/quickstyle/simple3" qsCatId="simple" csTypeId="urn:microsoft.com/office/officeart/2005/8/colors/accent1_2" csCatId="accent1" phldr="1"/>
      <dgm:spPr/>
    </dgm:pt>
    <dgm:pt modelId="{DA465F6A-1AAE-9445-87A5-BE42552113FB}">
      <dgm:prSet phldrT="[文本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zh-CN" altLang="en-US" sz="1400" b="1" dirty="0" smtClean="0">
              <a:latin typeface="微软雅黑"/>
              <a:ea typeface="微软雅黑"/>
              <a:cs typeface="微软雅黑"/>
            </a:rPr>
            <a:t>上载</a:t>
          </a:r>
        </a:p>
        <a:p>
          <a:r>
            <a:rPr lang="zh-CN" altLang="en-US" sz="1400" b="1" dirty="0" smtClean="0">
              <a:latin typeface="微软雅黑"/>
              <a:ea typeface="微软雅黑"/>
              <a:cs typeface="微软雅黑"/>
            </a:rPr>
            <a:t>原始分文件</a:t>
          </a:r>
        </a:p>
      </dgm:t>
    </dgm:pt>
    <dgm:pt modelId="{BBD3072A-FBE7-4948-B4B5-3FFEC631AF51}" type="parTrans" cxnId="{6CD2E053-B42C-5B47-89E3-2C4C3E4ACEA0}">
      <dgm:prSet/>
      <dgm:spPr/>
      <dgm:t>
        <a:bodyPr/>
        <a:lstStyle/>
        <a:p>
          <a:endParaRPr lang="zh-CN" altLang="en-US" sz="1400" b="1">
            <a:latin typeface="微软雅黑"/>
            <a:ea typeface="微软雅黑"/>
            <a:cs typeface="微软雅黑"/>
          </a:endParaRPr>
        </a:p>
      </dgm:t>
    </dgm:pt>
    <dgm:pt modelId="{87EE5D19-4C73-6F43-9958-DC4D35E79BEF}" type="sibTrans" cxnId="{6CD2E053-B42C-5B47-89E3-2C4C3E4ACEA0}">
      <dgm:prSet/>
      <dgm:spPr/>
      <dgm:t>
        <a:bodyPr/>
        <a:lstStyle/>
        <a:p>
          <a:endParaRPr lang="zh-CN" altLang="en-US" sz="1400" b="1">
            <a:latin typeface="微软雅黑"/>
            <a:ea typeface="微软雅黑"/>
            <a:cs typeface="微软雅黑"/>
          </a:endParaRPr>
        </a:p>
      </dgm:t>
    </dgm:pt>
    <dgm:pt modelId="{D0B448FB-5EB8-0F4D-8E4F-978C291C8577}">
      <dgm:prSet phldrT="[文本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zh-CN" altLang="en-US" sz="1400" b="1" dirty="0" smtClean="0">
              <a:latin typeface="微软雅黑"/>
              <a:ea typeface="微软雅黑"/>
              <a:cs typeface="微软雅黑"/>
            </a:rPr>
            <a:t>选择</a:t>
          </a:r>
        </a:p>
        <a:p>
          <a:r>
            <a:rPr lang="zh-CN" altLang="en-US" sz="1400" b="1" dirty="0" smtClean="0">
              <a:latin typeface="微软雅黑"/>
              <a:ea typeface="微软雅黑"/>
              <a:cs typeface="微软雅黑"/>
            </a:rPr>
            <a:t>分析册模版</a:t>
          </a:r>
          <a:endParaRPr lang="zh-CN" altLang="en-US" sz="1400" b="1" dirty="0">
            <a:latin typeface="微软雅黑"/>
            <a:ea typeface="微软雅黑"/>
            <a:cs typeface="微软雅黑"/>
          </a:endParaRPr>
        </a:p>
      </dgm:t>
    </dgm:pt>
    <dgm:pt modelId="{222A5716-73FF-1C4C-92AC-50DAEA44A0E2}" type="parTrans" cxnId="{93FF9DB9-8A38-9948-A735-C18F314BA003}">
      <dgm:prSet/>
      <dgm:spPr/>
      <dgm:t>
        <a:bodyPr/>
        <a:lstStyle/>
        <a:p>
          <a:endParaRPr lang="zh-CN" altLang="en-US" sz="1400" b="1">
            <a:latin typeface="微软雅黑"/>
            <a:ea typeface="微软雅黑"/>
            <a:cs typeface="微软雅黑"/>
          </a:endParaRPr>
        </a:p>
      </dgm:t>
    </dgm:pt>
    <dgm:pt modelId="{F30A8B01-5CEA-FF4A-9884-A6ABCD5CF6FC}" type="sibTrans" cxnId="{93FF9DB9-8A38-9948-A735-C18F314BA003}">
      <dgm:prSet/>
      <dgm:spPr/>
      <dgm:t>
        <a:bodyPr/>
        <a:lstStyle/>
        <a:p>
          <a:endParaRPr lang="zh-CN" altLang="en-US" sz="1400" b="1">
            <a:latin typeface="微软雅黑"/>
            <a:ea typeface="微软雅黑"/>
            <a:cs typeface="微软雅黑"/>
          </a:endParaRPr>
        </a:p>
      </dgm:t>
    </dgm:pt>
    <dgm:pt modelId="{85E680F5-4E4E-C34B-8D13-EE1AFAE34FB0}">
      <dgm:prSet phldrT="[文本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zh-CN" altLang="en-US" sz="1400" b="1" dirty="0" smtClean="0">
              <a:latin typeface="微软雅黑"/>
              <a:ea typeface="微软雅黑"/>
              <a:cs typeface="微软雅黑"/>
            </a:rPr>
            <a:t>点击</a:t>
          </a:r>
        </a:p>
        <a:p>
          <a:r>
            <a:rPr lang="zh-CN" altLang="en-US" sz="1400" b="1" dirty="0" smtClean="0">
              <a:latin typeface="微软雅黑"/>
              <a:ea typeface="微软雅黑"/>
              <a:cs typeface="微软雅黑"/>
            </a:rPr>
            <a:t>发布</a:t>
          </a:r>
          <a:endParaRPr lang="zh-CN" altLang="en-US" sz="1400" b="1" dirty="0">
            <a:latin typeface="微软雅黑"/>
            <a:ea typeface="微软雅黑"/>
            <a:cs typeface="微软雅黑"/>
          </a:endParaRPr>
        </a:p>
      </dgm:t>
    </dgm:pt>
    <dgm:pt modelId="{43E67F9A-2A39-084A-B56B-1466EB7F5B5E}" type="parTrans" cxnId="{1367EB84-F2E2-8444-A897-90CB371B0EBA}">
      <dgm:prSet/>
      <dgm:spPr/>
      <dgm:t>
        <a:bodyPr/>
        <a:lstStyle/>
        <a:p>
          <a:endParaRPr lang="zh-CN" altLang="en-US" sz="1400" b="1">
            <a:latin typeface="微软雅黑"/>
            <a:ea typeface="微软雅黑"/>
            <a:cs typeface="微软雅黑"/>
          </a:endParaRPr>
        </a:p>
      </dgm:t>
    </dgm:pt>
    <dgm:pt modelId="{78B90967-594D-B348-B5B6-6A8804391F5D}" type="sibTrans" cxnId="{1367EB84-F2E2-8444-A897-90CB371B0EBA}">
      <dgm:prSet/>
      <dgm:spPr/>
      <dgm:t>
        <a:bodyPr/>
        <a:lstStyle/>
        <a:p>
          <a:endParaRPr lang="zh-CN" altLang="en-US" sz="1400" b="1">
            <a:latin typeface="微软雅黑"/>
            <a:ea typeface="微软雅黑"/>
            <a:cs typeface="微软雅黑"/>
          </a:endParaRPr>
        </a:p>
      </dgm:t>
    </dgm:pt>
    <dgm:pt modelId="{BBFEA16D-7A34-3443-B68A-DBE6D1A75E3D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zh-CN" altLang="en-US" sz="1400" b="1" dirty="0" smtClean="0">
              <a:latin typeface="微软雅黑"/>
              <a:ea typeface="微软雅黑"/>
              <a:cs typeface="微软雅黑"/>
            </a:rPr>
            <a:t>点击</a:t>
          </a:r>
        </a:p>
        <a:p>
          <a:r>
            <a:rPr lang="zh-CN" altLang="en-US" sz="1400" b="1" dirty="0" smtClean="0">
              <a:latin typeface="微软雅黑"/>
              <a:ea typeface="微软雅黑"/>
              <a:cs typeface="微软雅黑"/>
            </a:rPr>
            <a:t>生成分析</a:t>
          </a:r>
          <a:endParaRPr lang="zh-CN" altLang="en-US" sz="1400" b="1" dirty="0">
            <a:latin typeface="微软雅黑"/>
            <a:ea typeface="微软雅黑"/>
            <a:cs typeface="微软雅黑"/>
          </a:endParaRPr>
        </a:p>
      </dgm:t>
    </dgm:pt>
    <dgm:pt modelId="{0BE86A10-1AC7-5E40-8894-70A32DC5A917}" type="parTrans" cxnId="{9D050304-2D56-3D46-BE70-D8CE0DF83558}">
      <dgm:prSet/>
      <dgm:spPr/>
      <dgm:t>
        <a:bodyPr/>
        <a:lstStyle/>
        <a:p>
          <a:endParaRPr lang="zh-CN" altLang="en-US" sz="1400" b="1">
            <a:latin typeface="微软雅黑"/>
            <a:ea typeface="微软雅黑"/>
            <a:cs typeface="微软雅黑"/>
          </a:endParaRPr>
        </a:p>
      </dgm:t>
    </dgm:pt>
    <dgm:pt modelId="{6B8C735E-C842-2648-AB89-3C8979CF6010}" type="sibTrans" cxnId="{9D050304-2D56-3D46-BE70-D8CE0DF83558}">
      <dgm:prSet/>
      <dgm:spPr/>
      <dgm:t>
        <a:bodyPr/>
        <a:lstStyle/>
        <a:p>
          <a:endParaRPr lang="zh-CN" altLang="en-US" sz="1400" b="1">
            <a:latin typeface="微软雅黑"/>
            <a:ea typeface="微软雅黑"/>
            <a:cs typeface="微软雅黑"/>
          </a:endParaRPr>
        </a:p>
      </dgm:t>
    </dgm:pt>
    <dgm:pt modelId="{892DBCA7-7ECF-454E-B6D2-CCB52EC3B0A0}" type="pres">
      <dgm:prSet presAssocID="{A04C6416-F93D-1B43-98E2-03AA3BDD594C}" presName="CompostProcess" presStyleCnt="0">
        <dgm:presLayoutVars>
          <dgm:dir/>
          <dgm:resizeHandles val="exact"/>
        </dgm:presLayoutVars>
      </dgm:prSet>
      <dgm:spPr/>
    </dgm:pt>
    <dgm:pt modelId="{3844F234-42DE-FC42-B0E6-15CFFAB469D7}" type="pres">
      <dgm:prSet presAssocID="{A04C6416-F93D-1B43-98E2-03AA3BDD594C}" presName="arrow" presStyleLbl="bgShp" presStyleIdx="0" presStyleCnt="1" custScaleX="117647" custScaleY="76821" custLinFactNeighborX="0" custLinFactNeighborY="0"/>
      <dgm:spPr/>
      <dgm:t>
        <a:bodyPr/>
        <a:lstStyle/>
        <a:p>
          <a:endParaRPr lang="zh-CN" altLang="en-US"/>
        </a:p>
      </dgm:t>
    </dgm:pt>
    <dgm:pt modelId="{8163EA2B-0304-294D-9FFD-17E04A0612C0}" type="pres">
      <dgm:prSet presAssocID="{A04C6416-F93D-1B43-98E2-03AA3BDD594C}" presName="linearProcess" presStyleCnt="0"/>
      <dgm:spPr/>
    </dgm:pt>
    <dgm:pt modelId="{25583D35-DF2D-C840-A0B1-28B87CA195DD}" type="pres">
      <dgm:prSet presAssocID="{DA465F6A-1AAE-9445-87A5-BE42552113FB}" presName="textNode" presStyleLbl="node1" presStyleIdx="0" presStyleCnt="4" custScaleX="56914" custLinFactX="-11956" custLinFactNeighborX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E49AB6-F5A3-E246-AAD9-620AC34C5DE5}" type="pres">
      <dgm:prSet presAssocID="{87EE5D19-4C73-6F43-9958-DC4D35E79BEF}" presName="sibTrans" presStyleCnt="0"/>
      <dgm:spPr/>
    </dgm:pt>
    <dgm:pt modelId="{A56E6736-B8EB-7C49-80D3-5B46E641F26C}" type="pres">
      <dgm:prSet presAssocID="{D0B448FB-5EB8-0F4D-8E4F-978C291C8577}" presName="textNode" presStyleLbl="node1" presStyleIdx="1" presStyleCnt="4" custScaleX="57219" custLinFactX="-15134" custLinFactNeighborX="-100000" custLinFactNeighborY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69DE87-51C5-A34E-B845-D57890DDB6D5}" type="pres">
      <dgm:prSet presAssocID="{F30A8B01-5CEA-FF4A-9884-A6ABCD5CF6FC}" presName="sibTrans" presStyleCnt="0"/>
      <dgm:spPr/>
    </dgm:pt>
    <dgm:pt modelId="{EA25F884-9D42-C247-9161-FEF23BD2AE97}" type="pres">
      <dgm:prSet presAssocID="{BBFEA16D-7A34-3443-B68A-DBE6D1A75E3D}" presName="textNode" presStyleLbl="node1" presStyleIdx="2" presStyleCnt="4" custScaleX="58956" custLinFactX="-16580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EDF9E5-55C3-3D40-A3D6-D56288DC2DF0}" type="pres">
      <dgm:prSet presAssocID="{6B8C735E-C842-2648-AB89-3C8979CF6010}" presName="sibTrans" presStyleCnt="0"/>
      <dgm:spPr/>
    </dgm:pt>
    <dgm:pt modelId="{EA56E431-1382-1645-86FF-47F2591D9308}" type="pres">
      <dgm:prSet presAssocID="{85E680F5-4E4E-C34B-8D13-EE1AFAE34FB0}" presName="textNode" presStyleLbl="node1" presStyleIdx="3" presStyleCnt="4" custScaleX="53607" custLinFactX="-18254" custLinFactNeighborX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0286A8-055A-4ED3-8536-174F556D0624}" type="presOf" srcId="{85E680F5-4E4E-C34B-8D13-EE1AFAE34FB0}" destId="{EA56E431-1382-1645-86FF-47F2591D9308}" srcOrd="0" destOrd="0" presId="urn:microsoft.com/office/officeart/2005/8/layout/hProcess9"/>
    <dgm:cxn modelId="{9D050304-2D56-3D46-BE70-D8CE0DF83558}" srcId="{A04C6416-F93D-1B43-98E2-03AA3BDD594C}" destId="{BBFEA16D-7A34-3443-B68A-DBE6D1A75E3D}" srcOrd="2" destOrd="0" parTransId="{0BE86A10-1AC7-5E40-8894-70A32DC5A917}" sibTransId="{6B8C735E-C842-2648-AB89-3C8979CF6010}"/>
    <dgm:cxn modelId="{21C6286A-A6FB-4771-881E-D67C345F008C}" type="presOf" srcId="{A04C6416-F93D-1B43-98E2-03AA3BDD594C}" destId="{892DBCA7-7ECF-454E-B6D2-CCB52EC3B0A0}" srcOrd="0" destOrd="0" presId="urn:microsoft.com/office/officeart/2005/8/layout/hProcess9"/>
    <dgm:cxn modelId="{CF6E8510-BA4D-4198-9673-AD0AC0242C53}" type="presOf" srcId="{DA465F6A-1AAE-9445-87A5-BE42552113FB}" destId="{25583D35-DF2D-C840-A0B1-28B87CA195DD}" srcOrd="0" destOrd="0" presId="urn:microsoft.com/office/officeart/2005/8/layout/hProcess9"/>
    <dgm:cxn modelId="{ACB49C45-64B9-4EF3-B734-47A0D37A1048}" type="presOf" srcId="{BBFEA16D-7A34-3443-B68A-DBE6D1A75E3D}" destId="{EA25F884-9D42-C247-9161-FEF23BD2AE97}" srcOrd="0" destOrd="0" presId="urn:microsoft.com/office/officeart/2005/8/layout/hProcess9"/>
    <dgm:cxn modelId="{A8ADE001-F1ED-4F3C-B6DA-DCDA637B677E}" type="presOf" srcId="{D0B448FB-5EB8-0F4D-8E4F-978C291C8577}" destId="{A56E6736-B8EB-7C49-80D3-5B46E641F26C}" srcOrd="0" destOrd="0" presId="urn:microsoft.com/office/officeart/2005/8/layout/hProcess9"/>
    <dgm:cxn modelId="{93FF9DB9-8A38-9948-A735-C18F314BA003}" srcId="{A04C6416-F93D-1B43-98E2-03AA3BDD594C}" destId="{D0B448FB-5EB8-0F4D-8E4F-978C291C8577}" srcOrd="1" destOrd="0" parTransId="{222A5716-73FF-1C4C-92AC-50DAEA44A0E2}" sibTransId="{F30A8B01-5CEA-FF4A-9884-A6ABCD5CF6FC}"/>
    <dgm:cxn modelId="{6CD2E053-B42C-5B47-89E3-2C4C3E4ACEA0}" srcId="{A04C6416-F93D-1B43-98E2-03AA3BDD594C}" destId="{DA465F6A-1AAE-9445-87A5-BE42552113FB}" srcOrd="0" destOrd="0" parTransId="{BBD3072A-FBE7-4948-B4B5-3FFEC631AF51}" sibTransId="{87EE5D19-4C73-6F43-9958-DC4D35E79BEF}"/>
    <dgm:cxn modelId="{1367EB84-F2E2-8444-A897-90CB371B0EBA}" srcId="{A04C6416-F93D-1B43-98E2-03AA3BDD594C}" destId="{85E680F5-4E4E-C34B-8D13-EE1AFAE34FB0}" srcOrd="3" destOrd="0" parTransId="{43E67F9A-2A39-084A-B56B-1466EB7F5B5E}" sibTransId="{78B90967-594D-B348-B5B6-6A8804391F5D}"/>
    <dgm:cxn modelId="{A7BCCCD2-B2BB-439A-9917-9FEB183CC3FF}" type="presParOf" srcId="{892DBCA7-7ECF-454E-B6D2-CCB52EC3B0A0}" destId="{3844F234-42DE-FC42-B0E6-15CFFAB469D7}" srcOrd="0" destOrd="0" presId="urn:microsoft.com/office/officeart/2005/8/layout/hProcess9"/>
    <dgm:cxn modelId="{2ECBC3AF-2349-4B34-B149-A7B1C8B96EE7}" type="presParOf" srcId="{892DBCA7-7ECF-454E-B6D2-CCB52EC3B0A0}" destId="{8163EA2B-0304-294D-9FFD-17E04A0612C0}" srcOrd="1" destOrd="0" presId="urn:microsoft.com/office/officeart/2005/8/layout/hProcess9"/>
    <dgm:cxn modelId="{CDE37D1D-18EC-462E-90D0-293A36C1D59D}" type="presParOf" srcId="{8163EA2B-0304-294D-9FFD-17E04A0612C0}" destId="{25583D35-DF2D-C840-A0B1-28B87CA195DD}" srcOrd="0" destOrd="0" presId="urn:microsoft.com/office/officeart/2005/8/layout/hProcess9"/>
    <dgm:cxn modelId="{761C47FD-36A3-4BF4-8326-BE12BA22A951}" type="presParOf" srcId="{8163EA2B-0304-294D-9FFD-17E04A0612C0}" destId="{6DE49AB6-F5A3-E246-AAD9-620AC34C5DE5}" srcOrd="1" destOrd="0" presId="urn:microsoft.com/office/officeart/2005/8/layout/hProcess9"/>
    <dgm:cxn modelId="{4FE50E6C-9872-46C1-A6EB-7F98CC5EC91D}" type="presParOf" srcId="{8163EA2B-0304-294D-9FFD-17E04A0612C0}" destId="{A56E6736-B8EB-7C49-80D3-5B46E641F26C}" srcOrd="2" destOrd="0" presId="urn:microsoft.com/office/officeart/2005/8/layout/hProcess9"/>
    <dgm:cxn modelId="{74275C98-44C9-4BAD-AD2D-6D9851DAD8D1}" type="presParOf" srcId="{8163EA2B-0304-294D-9FFD-17E04A0612C0}" destId="{8F69DE87-51C5-A34E-B845-D57890DDB6D5}" srcOrd="3" destOrd="0" presId="urn:microsoft.com/office/officeart/2005/8/layout/hProcess9"/>
    <dgm:cxn modelId="{4EEEC726-5782-41A4-A9B9-9367F45C6E82}" type="presParOf" srcId="{8163EA2B-0304-294D-9FFD-17E04A0612C0}" destId="{EA25F884-9D42-C247-9161-FEF23BD2AE97}" srcOrd="4" destOrd="0" presId="urn:microsoft.com/office/officeart/2005/8/layout/hProcess9"/>
    <dgm:cxn modelId="{FACF1D4D-DF23-4728-8964-28E984C2FDA9}" type="presParOf" srcId="{8163EA2B-0304-294D-9FFD-17E04A0612C0}" destId="{33EDF9E5-55C3-3D40-A3D6-D56288DC2DF0}" srcOrd="5" destOrd="0" presId="urn:microsoft.com/office/officeart/2005/8/layout/hProcess9"/>
    <dgm:cxn modelId="{BDEA7200-8C18-4556-A7CD-E77D91495123}" type="presParOf" srcId="{8163EA2B-0304-294D-9FFD-17E04A0612C0}" destId="{EA56E431-1382-1645-86FF-47F2591D930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F5F8F6-6BBA-4284-83D3-A1FF009D91EC}">
      <dsp:nvSpPr>
        <dsp:cNvPr id="0" name=""/>
        <dsp:cNvSpPr/>
      </dsp:nvSpPr>
      <dsp:spPr>
        <a:xfrm>
          <a:off x="1785" y="1596826"/>
          <a:ext cx="2175867" cy="870346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华文中宋" pitchFamily="2" charset="-122"/>
              <a:ea typeface="华文中宋" pitchFamily="2" charset="-122"/>
            </a:rPr>
            <a:t>导入原始数据</a:t>
          </a:r>
          <a:endParaRPr lang="zh-CN" altLang="en-US" sz="2300" kern="1200" dirty="0">
            <a:latin typeface="华文中宋" pitchFamily="2" charset="-122"/>
            <a:ea typeface="华文中宋" pitchFamily="2" charset="-122"/>
          </a:endParaRPr>
        </a:p>
      </dsp:txBody>
      <dsp:txXfrm>
        <a:off x="436958" y="1596826"/>
        <a:ext cx="1305521" cy="870346"/>
      </dsp:txXfrm>
    </dsp:sp>
    <dsp:sp modelId="{DDE1C2D9-50D0-4703-AEB5-2888AF81F707}">
      <dsp:nvSpPr>
        <dsp:cNvPr id="0" name=""/>
        <dsp:cNvSpPr/>
      </dsp:nvSpPr>
      <dsp:spPr>
        <a:xfrm>
          <a:off x="1960066" y="1596826"/>
          <a:ext cx="2175867" cy="870346"/>
        </a:xfrm>
        <a:prstGeom prst="chevron">
          <a:avLst/>
        </a:prstGeom>
        <a:gradFill rotWithShape="0">
          <a:gsLst>
            <a:gs pos="0">
              <a:schemeClr val="accent5">
                <a:hueOff val="4085978"/>
                <a:satOff val="2788"/>
                <a:lumOff val="-7843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5">
                <a:hueOff val="4085978"/>
                <a:satOff val="2788"/>
                <a:lumOff val="-7843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华文中宋" pitchFamily="2" charset="-122"/>
              <a:ea typeface="华文中宋" pitchFamily="2" charset="-122"/>
            </a:rPr>
            <a:t>公式计算</a:t>
          </a:r>
          <a:endParaRPr lang="zh-CN" altLang="en-US" sz="2300" kern="1200" dirty="0">
            <a:latin typeface="华文中宋" pitchFamily="2" charset="-122"/>
            <a:ea typeface="华文中宋" pitchFamily="2" charset="-122"/>
          </a:endParaRPr>
        </a:p>
      </dsp:txBody>
      <dsp:txXfrm>
        <a:off x="2395239" y="1596826"/>
        <a:ext cx="1305521" cy="870346"/>
      </dsp:txXfrm>
    </dsp:sp>
    <dsp:sp modelId="{34AFD489-149F-4571-A937-8C4EF6704065}">
      <dsp:nvSpPr>
        <dsp:cNvPr id="0" name=""/>
        <dsp:cNvSpPr/>
      </dsp:nvSpPr>
      <dsp:spPr>
        <a:xfrm>
          <a:off x="3918346" y="1596826"/>
          <a:ext cx="2175867" cy="870346"/>
        </a:xfrm>
        <a:prstGeom prst="chevron">
          <a:avLst/>
        </a:prstGeom>
        <a:gradFill rotWithShape="0">
          <a:gsLst>
            <a:gs pos="0">
              <a:schemeClr val="accent5">
                <a:hueOff val="8171956"/>
                <a:satOff val="5577"/>
                <a:lumOff val="-15685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5">
                <a:hueOff val="8171956"/>
                <a:satOff val="5577"/>
                <a:lumOff val="-15685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华文中宋" pitchFamily="2" charset="-122"/>
              <a:ea typeface="华文中宋" pitchFamily="2" charset="-122"/>
            </a:rPr>
            <a:t>分析报告（</a:t>
          </a:r>
          <a:r>
            <a:rPr lang="en-US" altLang="zh-CN" sz="2300" kern="1200" dirty="0" smtClean="0">
              <a:latin typeface="华文中宋" pitchFamily="2" charset="-122"/>
              <a:ea typeface="华文中宋" pitchFamily="2" charset="-122"/>
            </a:rPr>
            <a:t>Excel</a:t>
          </a:r>
          <a:r>
            <a:rPr lang="zh-CN" altLang="en-US" sz="2300" kern="1200" dirty="0" smtClean="0">
              <a:latin typeface="华文中宋" pitchFamily="2" charset="-122"/>
              <a:ea typeface="华文中宋" pitchFamily="2" charset="-122"/>
            </a:rPr>
            <a:t>）</a:t>
          </a:r>
          <a:endParaRPr lang="zh-CN" altLang="en-US" sz="2300" kern="1200" dirty="0">
            <a:latin typeface="华文中宋" pitchFamily="2" charset="-122"/>
            <a:ea typeface="华文中宋" pitchFamily="2" charset="-122"/>
          </a:endParaRPr>
        </a:p>
      </dsp:txBody>
      <dsp:txXfrm>
        <a:off x="4353519" y="1596826"/>
        <a:ext cx="1305521" cy="8703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4F234-42DE-FC42-B0E6-15CFFAB469D7}">
      <dsp:nvSpPr>
        <dsp:cNvPr id="0" name=""/>
        <dsp:cNvSpPr/>
      </dsp:nvSpPr>
      <dsp:spPr>
        <a:xfrm>
          <a:off x="1" y="385490"/>
          <a:ext cx="6875834" cy="255522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5583D35-DF2D-C840-A0B1-28B87CA195DD}">
      <dsp:nvSpPr>
        <dsp:cNvPr id="0" name=""/>
        <dsp:cNvSpPr/>
      </dsp:nvSpPr>
      <dsp:spPr>
        <a:xfrm>
          <a:off x="0" y="997861"/>
          <a:ext cx="1173994" cy="1330482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9525" cap="flat" cmpd="sng" algn="ctr">
          <a:solidFill>
            <a:schemeClr val="accent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latin typeface="微软雅黑"/>
              <a:ea typeface="微软雅黑"/>
              <a:cs typeface="微软雅黑"/>
            </a:rPr>
            <a:t>上载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latin typeface="微软雅黑"/>
              <a:ea typeface="微软雅黑"/>
              <a:cs typeface="微软雅黑"/>
            </a:rPr>
            <a:t>原始分文件</a:t>
          </a:r>
        </a:p>
      </dsp:txBody>
      <dsp:txXfrm>
        <a:off x="57310" y="1055171"/>
        <a:ext cx="1059374" cy="1215862"/>
      </dsp:txXfrm>
    </dsp:sp>
    <dsp:sp modelId="{A56E6736-B8EB-7C49-80D3-5B46E641F26C}">
      <dsp:nvSpPr>
        <dsp:cNvPr id="0" name=""/>
        <dsp:cNvSpPr/>
      </dsp:nvSpPr>
      <dsp:spPr>
        <a:xfrm>
          <a:off x="1445961" y="997875"/>
          <a:ext cx="1180285" cy="1330482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9525" cap="flat" cmpd="sng" algn="ctr">
          <a:solidFill>
            <a:schemeClr val="accent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latin typeface="微软雅黑"/>
              <a:ea typeface="微软雅黑"/>
              <a:cs typeface="微软雅黑"/>
            </a:rPr>
            <a:t>选择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latin typeface="微软雅黑"/>
              <a:ea typeface="微软雅黑"/>
              <a:cs typeface="微软雅黑"/>
            </a:rPr>
            <a:t>分析册模版</a:t>
          </a:r>
          <a:endParaRPr lang="zh-CN" altLang="en-US" sz="1400" b="1" kern="1200" dirty="0">
            <a:latin typeface="微软雅黑"/>
            <a:ea typeface="微软雅黑"/>
            <a:cs typeface="微软雅黑"/>
          </a:endParaRPr>
        </a:p>
      </dsp:txBody>
      <dsp:txXfrm>
        <a:off x="1503578" y="1055492"/>
        <a:ext cx="1065051" cy="1215248"/>
      </dsp:txXfrm>
    </dsp:sp>
    <dsp:sp modelId="{EA25F884-9D42-C247-9161-FEF23BD2AE97}">
      <dsp:nvSpPr>
        <dsp:cNvPr id="0" name=""/>
        <dsp:cNvSpPr/>
      </dsp:nvSpPr>
      <dsp:spPr>
        <a:xfrm>
          <a:off x="2940211" y="997861"/>
          <a:ext cx="1216115" cy="1330482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9525" cap="flat" cmpd="sng" algn="ctr">
          <a:solidFill>
            <a:schemeClr val="accent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latin typeface="微软雅黑"/>
              <a:ea typeface="微软雅黑"/>
              <a:cs typeface="微软雅黑"/>
            </a:rPr>
            <a:t>点击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latin typeface="微软雅黑"/>
              <a:ea typeface="微软雅黑"/>
              <a:cs typeface="微软雅黑"/>
            </a:rPr>
            <a:t>生成分析</a:t>
          </a:r>
          <a:endParaRPr lang="zh-CN" altLang="en-US" sz="1400" b="1" kern="1200" dirty="0">
            <a:latin typeface="微软雅黑"/>
            <a:ea typeface="微软雅黑"/>
            <a:cs typeface="微软雅黑"/>
          </a:endParaRPr>
        </a:p>
      </dsp:txBody>
      <dsp:txXfrm>
        <a:off x="2999577" y="1057227"/>
        <a:ext cx="1097383" cy="1211750"/>
      </dsp:txXfrm>
    </dsp:sp>
    <dsp:sp modelId="{EA56E431-1382-1645-86FF-47F2591D9308}">
      <dsp:nvSpPr>
        <dsp:cNvPr id="0" name=""/>
        <dsp:cNvSpPr/>
      </dsp:nvSpPr>
      <dsp:spPr>
        <a:xfrm>
          <a:off x="4465588" y="997861"/>
          <a:ext cx="1105779" cy="1330482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9525" cap="flat" cmpd="sng" algn="ctr">
          <a:solidFill>
            <a:schemeClr val="accent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latin typeface="微软雅黑"/>
              <a:ea typeface="微软雅黑"/>
              <a:cs typeface="微软雅黑"/>
            </a:rPr>
            <a:t>点击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latin typeface="微软雅黑"/>
              <a:ea typeface="微软雅黑"/>
              <a:cs typeface="微软雅黑"/>
            </a:rPr>
            <a:t>发布</a:t>
          </a:r>
          <a:endParaRPr lang="zh-CN" altLang="en-US" sz="1400" b="1" kern="1200" dirty="0">
            <a:latin typeface="微软雅黑"/>
            <a:ea typeface="微软雅黑"/>
            <a:cs typeface="微软雅黑"/>
          </a:endParaRPr>
        </a:p>
      </dsp:txBody>
      <dsp:txXfrm>
        <a:off x="4519568" y="1051841"/>
        <a:ext cx="997819" cy="1222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2BC1D-27EC-47EA-86A2-7397AD50F950}" type="datetimeFigureOut">
              <a:rPr lang="zh-CN" altLang="en-US" smtClean="0"/>
              <a:t>2015-10-29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BEEC7-3C80-4329-A5D9-1F7B31B6CB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342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一张试卷，作为重要的载体。</a:t>
            </a:r>
            <a:endParaRPr lang="en-US" altLang="zh-CN" dirty="0" smtClean="0"/>
          </a:p>
          <a:p>
            <a:r>
              <a:rPr lang="zh-CN" altLang="en-US" dirty="0" smtClean="0"/>
              <a:t>在教学当中，普遍存在这样一些问题。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6D80-C690-4EC6-8724-EAE03F05081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11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6D80-C690-4EC6-8724-EAE03F05081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670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>
                <a:latin typeface="楷体" pitchFamily="49" charset="-122"/>
                <a:ea typeface="楷体" pitchFamily="49" charset="-122"/>
              </a:rPr>
              <a:t>依据人们对数字文化、数字技术的掌握程度，将人类分为了数字土著、数字移民和数字难民。</a:t>
            </a:r>
            <a:endParaRPr lang="en-US" altLang="zh-CN" sz="1200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1200" dirty="0" smtClean="0">
                <a:latin typeface="楷体" pitchFamily="49" charset="-122"/>
                <a:ea typeface="楷体" pitchFamily="49" charset="-122"/>
              </a:rPr>
              <a:t>——</a:t>
            </a:r>
            <a:r>
              <a:rPr lang="en-US" altLang="zh-CN" sz="1200" b="1" dirty="0" smtClean="0">
                <a:latin typeface="楷体" pitchFamily="49" charset="-122"/>
                <a:ea typeface="楷体" pitchFamily="49" charset="-122"/>
              </a:rPr>
              <a:t>《</a:t>
            </a:r>
            <a:r>
              <a:rPr lang="zh-CN" altLang="en-US" sz="1200" b="1" dirty="0" smtClean="0">
                <a:latin typeface="楷体" pitchFamily="49" charset="-122"/>
                <a:ea typeface="楷体" pitchFamily="49" charset="-122"/>
              </a:rPr>
              <a:t>数字原生代，数字移民</a:t>
            </a:r>
            <a:r>
              <a:rPr lang="en-US" altLang="zh-CN" sz="1200" b="1" dirty="0" smtClean="0">
                <a:latin typeface="楷体" pitchFamily="49" charset="-122"/>
                <a:ea typeface="楷体" pitchFamily="49" charset="-122"/>
              </a:rPr>
              <a:t>》</a:t>
            </a:r>
            <a:r>
              <a:rPr lang="zh-CN" altLang="en-US" sz="1200" dirty="0" smtClean="0">
                <a:latin typeface="楷体" pitchFamily="49" charset="-122"/>
                <a:ea typeface="楷体" pitchFamily="49" charset="-122"/>
              </a:rPr>
              <a:t>马克</a:t>
            </a:r>
            <a:r>
              <a:rPr lang="en-US" altLang="zh-CN" sz="1200" dirty="0" smtClean="0">
                <a:latin typeface="楷体" pitchFamily="49" charset="-122"/>
                <a:ea typeface="楷体" pitchFamily="49" charset="-122"/>
              </a:rPr>
              <a:t>·</a:t>
            </a:r>
            <a:r>
              <a:rPr lang="zh-CN" altLang="en-US" sz="1200" dirty="0" smtClean="0">
                <a:latin typeface="楷体" pitchFamily="49" charset="-122"/>
                <a:ea typeface="楷体" pitchFamily="49" charset="-122"/>
              </a:rPr>
              <a:t>普连斯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6D80-C690-4EC6-8724-EAE03F05081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827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6D80-C690-4EC6-8724-EAE03F050815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不同的经历产生不同的大脑认知结构。当今的学生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由于其生活环境和生活方式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(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数字化世界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)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的不同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他们的思维模式已经发生根本的改变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他们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是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“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数字土著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”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一代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他们的教育者则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是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“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数字移民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”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当今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教育面临的一个最大的问题是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: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我们的这些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作为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“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数字移民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”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教育者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说着过时的语言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(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前数字化时代语言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),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正在吃力地教育一种全新语言的人群。为此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应改革教育方法与内容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教师必须学会用他们学生的语言和方式与之交流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并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加强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“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未来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”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内容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教学。</a:t>
            </a:r>
            <a:endParaRPr lang="zh-CN" altLang="en-US" sz="24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1868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师生面授受时间和空间的双重限制，而通过微课堂则突破了时间和空间的限制，让师生再度联接。</a:t>
            </a:r>
            <a:endParaRPr lang="en-US" altLang="zh-CN" dirty="0" smtClean="0"/>
          </a:p>
          <a:p>
            <a:r>
              <a:rPr lang="zh-CN" altLang="en-US" dirty="0" smtClean="0"/>
              <a:t>陈玉琨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6D80-C690-4EC6-8724-EAE03F05081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990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新高考改革背景下，包括中考，评价学生将不在以班级为单位，个体将成为中心。</a:t>
            </a:r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“教师需要合理统筹，比如跨级上课、跨校上课，要解决学生选课后教师‘饿饱不均’的问题。”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广东广雅中学校长叶丽琳认为，这对学校的教学管理技术、排课技术、成绩统计技术提出新挑战，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要求学校在师资调配、课室安排、课时安排、学生选课、成绩登入、成绩呈现的管理系统上必须有一个软件。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6D80-C690-4EC6-8724-EAE03F050815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360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但是每个个体都是家庭的核心。每个学校都很注重培优补差，但是对于大多数的个体却缺乏足够的关注。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6D80-C690-4EC6-8724-EAE03F05081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473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教师希望在考完尽快拿到分析结果，好趁热尽快解决出现的问题。如果时间太长，学生自己也会遗忘。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6D80-C690-4EC6-8724-EAE03F05081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548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我曾经也是一个“表”哥。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6D80-C690-4EC6-8724-EAE03F05081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563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记录学生在纪中参加的所有考试的情况。老师可以变，班级可以变，但是学生的成绩一直都在。教师可以随时快速了解到这个学生，这个只有借助技术才能实现。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6D80-C690-4EC6-8724-EAE03F05081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407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不仅仅在成绩分析上有优势，而且在增强师生互动，及时拓宽学生学习渠道，解决学生疑问上也有优势。那就是微课堂模块。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6D80-C690-4EC6-8724-EAE03F05081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646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除了能看到每个学生的情况，那教师和教育管理者通过另一些分析，来关注群体的发展。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6D80-C690-4EC6-8724-EAE03F05081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639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各班的均分高低和班级内部的离散程度。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在左上区间的班级，均分较高，标准差小，是较为理想的情况， 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在右上区间的班级，均分较高，标准差大，内部的分化有点严重，需要合理调整；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在右下区间的班级，均分较低，标准差大，说明平均表现不佳，但分化也大，存在个别优生；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在左下区间的班级，均分较低，标准差小，说明整体表现都不好。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6D80-C690-4EC6-8724-EAE03F05081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304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首先，我们来看看成绩单模块。</a:t>
            </a:r>
            <a:endParaRPr lang="en-US" altLang="zh-CN" dirty="0" smtClean="0"/>
          </a:p>
          <a:p>
            <a:r>
              <a:rPr lang="zh-CN" altLang="en-US" dirty="0" smtClean="0"/>
              <a:t>它最大的特色有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个地方。（成绩分析方面）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6D80-C690-4EC6-8724-EAE03F05081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49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10/29/2015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2" descr="E:\2011-2012学年学生处工作\实验学校奖\校旗图片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212A77"/>
              </a:clrFrom>
              <a:clrTo>
                <a:srgbClr val="212A77">
                  <a:alpha val="0"/>
                </a:srgbClr>
              </a:clrTo>
            </a:clrChange>
          </a:blip>
          <a:srcRect l="30473" t="26410" r="32961" b="50000"/>
          <a:stretch/>
        </p:blipFill>
        <p:spPr bwMode="auto">
          <a:xfrm>
            <a:off x="6589850" y="219806"/>
            <a:ext cx="800032" cy="387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 descr="E:\2011-2012学年学生处工作\实验学校奖\校旗图片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212A77"/>
              </a:clrFrom>
              <a:clrTo>
                <a:srgbClr val="212A77">
                  <a:alpha val="0"/>
                </a:srgbClr>
              </a:clrTo>
            </a:clrChange>
          </a:blip>
          <a:srcRect l="18719" t="51311" r="16848" b="29031"/>
          <a:stretch/>
        </p:blipFill>
        <p:spPr bwMode="auto">
          <a:xfrm>
            <a:off x="7353808" y="240711"/>
            <a:ext cx="1564947" cy="35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10/29/2015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10/29/2015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bg>
      <p:bgPr>
        <a:blipFill dpi="0" rotWithShape="1">
          <a:blip r:embed="rId2">
            <a:lum/>
          </a:blip>
          <a:srcRect/>
          <a:stretch>
            <a:fillRect t="-9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130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bg>
      <p:bgPr>
        <a:blipFill dpi="0" rotWithShape="1">
          <a:blip r:embed="rId2">
            <a:alphaModFix amt="7000"/>
            <a:lum/>
          </a:blip>
          <a:srcRect/>
          <a:stretch>
            <a:fillRect t="-1000" r="-2000" b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460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10/29/2015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8" name="标题 1"/>
          <p:cNvSpPr txBox="1">
            <a:spLocks/>
          </p:cNvSpPr>
          <p:nvPr userDrawn="1"/>
        </p:nvSpPr>
        <p:spPr>
          <a:xfrm>
            <a:off x="-490890" y="298389"/>
            <a:ext cx="7899935" cy="1001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 smtClean="0">
                <a:solidFill>
                  <a:srgbClr val="FF0000"/>
                </a:solidFill>
              </a:rPr>
              <a:t>      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高中部考试分析系统简介</a:t>
            </a:r>
            <a:endParaRPr kumimoji="1" lang="zh-CN" alt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10/29/2015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2" descr="E:\2011-2012学年学生处工作\实验学校奖\校旗图片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212A77"/>
              </a:clrFrom>
              <a:clrTo>
                <a:srgbClr val="212A77">
                  <a:alpha val="0"/>
                </a:srgbClr>
              </a:clrTo>
            </a:clrChange>
          </a:blip>
          <a:srcRect l="30473" t="26410" r="32961" b="50000"/>
          <a:stretch/>
        </p:blipFill>
        <p:spPr bwMode="auto">
          <a:xfrm>
            <a:off x="6589850" y="219806"/>
            <a:ext cx="800032" cy="387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 descr="E:\2011-2012学年学生处工作\实验学校奖\校旗图片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212A77"/>
              </a:clrFrom>
              <a:clrTo>
                <a:srgbClr val="212A77">
                  <a:alpha val="0"/>
                </a:srgbClr>
              </a:clrTo>
            </a:clrChange>
          </a:blip>
          <a:srcRect l="18719" t="51311" r="16848" b="29031"/>
          <a:stretch/>
        </p:blipFill>
        <p:spPr bwMode="auto">
          <a:xfrm>
            <a:off x="7353808" y="240711"/>
            <a:ext cx="1564947" cy="35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10/29/2015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8" name="标题 1"/>
          <p:cNvSpPr txBox="1">
            <a:spLocks/>
          </p:cNvSpPr>
          <p:nvPr userDrawn="1"/>
        </p:nvSpPr>
        <p:spPr>
          <a:xfrm>
            <a:off x="-490890" y="298389"/>
            <a:ext cx="7899935" cy="1001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600" b="1" dirty="0" smtClean="0">
                <a:solidFill>
                  <a:srgbClr val="FF0000"/>
                </a:solidFill>
              </a:rPr>
              <a:t>         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高中部考试分析系统简介</a:t>
            </a:r>
            <a:endParaRPr kumimoji="1" lang="zh-CN" alt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10/29/2015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10/29/2015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10/29/2015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10/29/2015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10/29/2015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10/29/2015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pic>
        <p:nvPicPr>
          <p:cNvPr id="15" name="Picture 2" descr="E:\2011-2012学年学生处工作\实验学校奖\校旗图片.jpg"/>
          <p:cNvPicPr>
            <a:picLocks noChangeAspect="1" noChangeArrowheads="1"/>
          </p:cNvPicPr>
          <p:nvPr userDrawn="1"/>
        </p:nvPicPr>
        <p:blipFill rotWithShape="1">
          <a:blip r:embed="rId15" cstate="print">
            <a:clrChange>
              <a:clrFrom>
                <a:srgbClr val="212A77"/>
              </a:clrFrom>
              <a:clrTo>
                <a:srgbClr val="212A77">
                  <a:alpha val="0"/>
                </a:srgbClr>
              </a:clrTo>
            </a:clrChange>
          </a:blip>
          <a:srcRect l="30473" t="26410" r="32961" b="50000"/>
          <a:stretch/>
        </p:blipFill>
        <p:spPr bwMode="auto">
          <a:xfrm>
            <a:off x="6589850" y="219806"/>
            <a:ext cx="800032" cy="387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 descr="E:\2011-2012学年学生处工作\实验学校奖\校旗图片.jpg"/>
          <p:cNvPicPr>
            <a:picLocks noChangeAspect="1" noChangeArrowheads="1"/>
          </p:cNvPicPr>
          <p:nvPr userDrawn="1"/>
        </p:nvPicPr>
        <p:blipFill rotWithShape="1">
          <a:blip r:embed="rId15" cstate="print">
            <a:clrChange>
              <a:clrFrom>
                <a:srgbClr val="212A77"/>
              </a:clrFrom>
              <a:clrTo>
                <a:srgbClr val="212A77">
                  <a:alpha val="0"/>
                </a:srgbClr>
              </a:clrTo>
            </a:clrChange>
          </a:blip>
          <a:srcRect l="18719" t="51311" r="16848" b="29031"/>
          <a:stretch/>
        </p:blipFill>
        <p:spPr bwMode="auto">
          <a:xfrm>
            <a:off x="7353808" y="240711"/>
            <a:ext cx="1564947" cy="35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7" r:id="rId12"/>
    <p:sldLayoutId id="2147483758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4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engjiyun.com/gdsyxx/?q=login&amp;destination=transcripts/search-exa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8265" y="2800951"/>
            <a:ext cx="7899935" cy="895149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b="1" dirty="0" smtClean="0">
                <a:solidFill>
                  <a:srgbClr val="FF0000"/>
                </a:solidFill>
              </a:rPr>
              <a:t>         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中部考试分析系统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简介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45468" y="4567190"/>
            <a:ext cx="3325528" cy="572704"/>
          </a:xfrm>
        </p:spPr>
        <p:txBody>
          <a:bodyPr/>
          <a:lstStyle/>
          <a:p>
            <a:r>
              <a:rPr kumimoji="1"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教务处  </a:t>
            </a:r>
            <a:r>
              <a:rPr kumimoji="1"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2015.10.30</a:t>
            </a:r>
            <a:endParaRPr kumimoji="1" lang="en-US" altLang="zh-CN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45106" y="1626672"/>
            <a:ext cx="72058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关注每一个学生的成长</a:t>
            </a:r>
            <a:endParaRPr lang="zh-CN" altLang="en-US" sz="5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185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Cowala\Desktop\3d\Comp_8003387573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43" y="1401535"/>
            <a:ext cx="3338286" cy="187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11486" y="1678709"/>
            <a:ext cx="34943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华文楷体" pitchFamily="2" charset="-122"/>
                <a:ea typeface="华文楷体" pitchFamily="2" charset="-122"/>
              </a:rPr>
              <a:t>学生学习效果及时反馈。</a:t>
            </a:r>
            <a:endParaRPr lang="zh-CN" altLang="en-US" sz="4000" b="1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3074" name="Picture 2" descr="c:\users\administrator\appdata\roaming\360se6\User Data\temp\84bOOOPICa1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5"/>
          <a:stretch/>
        </p:blipFill>
        <p:spPr bwMode="auto">
          <a:xfrm>
            <a:off x="1095831" y="3448050"/>
            <a:ext cx="2049235" cy="207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箭头 3"/>
          <p:cNvSpPr/>
          <p:nvPr/>
        </p:nvSpPr>
        <p:spPr>
          <a:xfrm>
            <a:off x="4169230" y="2152651"/>
            <a:ext cx="544285" cy="402771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11486" y="3822625"/>
            <a:ext cx="40494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华文楷体" pitchFamily="2" charset="-122"/>
                <a:ea typeface="华文楷体" pitchFamily="2" charset="-122"/>
              </a:rPr>
              <a:t>教师快速得到全班整体和个体的情况。</a:t>
            </a:r>
            <a:endParaRPr lang="zh-CN" altLang="en-US" sz="40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4147458" y="4282959"/>
            <a:ext cx="544285" cy="402771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12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9703" y="2525698"/>
            <a:ext cx="64539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Q2:</a:t>
            </a:r>
            <a:r>
              <a:rPr lang="zh-CN" altLang="en-US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反馈</a:t>
            </a:r>
            <a:r>
              <a:rPr lang="zh-CN" altLang="en-US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的</a:t>
            </a:r>
            <a:r>
              <a:rPr lang="zh-CN" altLang="en-US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呈现维度</a:t>
            </a:r>
            <a:endParaRPr lang="zh-CN" alt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879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121" y="1909762"/>
            <a:ext cx="6353175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reeform 8"/>
          <p:cNvSpPr>
            <a:spLocks/>
          </p:cNvSpPr>
          <p:nvPr/>
        </p:nvSpPr>
        <p:spPr bwMode="auto">
          <a:xfrm>
            <a:off x="546558" y="1196218"/>
            <a:ext cx="7606842" cy="531892"/>
          </a:xfrm>
          <a:custGeom>
            <a:avLst/>
            <a:gdLst>
              <a:gd name="T0" fmla="*/ 8238 w 1836"/>
              <a:gd name="T1" fmla="*/ 2141 h 940"/>
              <a:gd name="T2" fmla="*/ 1894832 w 1836"/>
              <a:gd name="T3" fmla="*/ 5354 h 940"/>
              <a:gd name="T4" fmla="*/ 1828925 w 1836"/>
              <a:gd name="T5" fmla="*/ 18202 h 940"/>
              <a:gd name="T6" fmla="*/ 1763017 w 1836"/>
              <a:gd name="T7" fmla="*/ 59960 h 940"/>
              <a:gd name="T8" fmla="*/ 1853640 w 1836"/>
              <a:gd name="T9" fmla="*/ 95294 h 940"/>
              <a:gd name="T10" fmla="*/ 1804209 w 1836"/>
              <a:gd name="T11" fmla="*/ 101718 h 940"/>
              <a:gd name="T12" fmla="*/ 1754779 w 1836"/>
              <a:gd name="T13" fmla="*/ 114567 h 940"/>
              <a:gd name="T14" fmla="*/ 1820686 w 1836"/>
              <a:gd name="T15" fmla="*/ 175598 h 940"/>
              <a:gd name="T16" fmla="*/ 1721825 w 1836"/>
              <a:gd name="T17" fmla="*/ 217356 h 940"/>
              <a:gd name="T18" fmla="*/ 1804209 w 1836"/>
              <a:gd name="T19" fmla="*/ 275174 h 940"/>
              <a:gd name="T20" fmla="*/ 1705349 w 1836"/>
              <a:gd name="T21" fmla="*/ 316932 h 940"/>
              <a:gd name="T22" fmla="*/ 1746541 w 1836"/>
              <a:gd name="T23" fmla="*/ 339417 h 940"/>
              <a:gd name="T24" fmla="*/ 1845401 w 1836"/>
              <a:gd name="T25" fmla="*/ 384387 h 940"/>
              <a:gd name="T26" fmla="*/ 1705349 w 1836"/>
              <a:gd name="T27" fmla="*/ 400448 h 940"/>
              <a:gd name="T28" fmla="*/ 1697110 w 1836"/>
              <a:gd name="T29" fmla="*/ 410085 h 940"/>
              <a:gd name="T30" fmla="*/ 1721825 w 1836"/>
              <a:gd name="T31" fmla="*/ 419721 h 940"/>
              <a:gd name="T32" fmla="*/ 1837163 w 1836"/>
              <a:gd name="T33" fmla="*/ 448630 h 940"/>
              <a:gd name="T34" fmla="*/ 0 w 1836"/>
              <a:gd name="T35" fmla="*/ 487176 h 940"/>
              <a:gd name="T36" fmla="*/ 148291 w 1836"/>
              <a:gd name="T37" fmla="*/ 445418 h 940"/>
              <a:gd name="T38" fmla="*/ 164768 w 1836"/>
              <a:gd name="T39" fmla="*/ 435782 h 940"/>
              <a:gd name="T40" fmla="*/ 74146 w 1836"/>
              <a:gd name="T41" fmla="*/ 397236 h 940"/>
              <a:gd name="T42" fmla="*/ 90622 w 1836"/>
              <a:gd name="T43" fmla="*/ 387600 h 940"/>
              <a:gd name="T44" fmla="*/ 230675 w 1836"/>
              <a:gd name="T45" fmla="*/ 368327 h 940"/>
              <a:gd name="T46" fmla="*/ 140053 w 1836"/>
              <a:gd name="T47" fmla="*/ 329781 h 940"/>
              <a:gd name="T48" fmla="*/ 82384 w 1836"/>
              <a:gd name="T49" fmla="*/ 300871 h 940"/>
              <a:gd name="T50" fmla="*/ 205960 w 1836"/>
              <a:gd name="T51" fmla="*/ 297659 h 940"/>
              <a:gd name="T52" fmla="*/ 181245 w 1836"/>
              <a:gd name="T53" fmla="*/ 284811 h 940"/>
              <a:gd name="T54" fmla="*/ 115338 w 1836"/>
              <a:gd name="T55" fmla="*/ 255901 h 940"/>
              <a:gd name="T56" fmla="*/ 90622 w 1836"/>
              <a:gd name="T57" fmla="*/ 236628 h 940"/>
              <a:gd name="T58" fmla="*/ 205960 w 1836"/>
              <a:gd name="T59" fmla="*/ 226992 h 940"/>
              <a:gd name="T60" fmla="*/ 115338 w 1836"/>
              <a:gd name="T61" fmla="*/ 198083 h 940"/>
              <a:gd name="T62" fmla="*/ 82384 w 1836"/>
              <a:gd name="T63" fmla="*/ 172385 h 940"/>
              <a:gd name="T64" fmla="*/ 255390 w 1836"/>
              <a:gd name="T65" fmla="*/ 159537 h 940"/>
              <a:gd name="T66" fmla="*/ 205960 w 1836"/>
              <a:gd name="T67" fmla="*/ 143476 h 940"/>
              <a:gd name="T68" fmla="*/ 115338 w 1836"/>
              <a:gd name="T69" fmla="*/ 101718 h 940"/>
              <a:gd name="T70" fmla="*/ 214198 w 1836"/>
              <a:gd name="T71" fmla="*/ 92082 h 940"/>
              <a:gd name="T72" fmla="*/ 123576 w 1836"/>
              <a:gd name="T73" fmla="*/ 72809 h 940"/>
              <a:gd name="T74" fmla="*/ 181245 w 1836"/>
              <a:gd name="T75" fmla="*/ 59960 h 940"/>
              <a:gd name="T76" fmla="*/ 164768 w 1836"/>
              <a:gd name="T77" fmla="*/ 50324 h 940"/>
              <a:gd name="T78" fmla="*/ 115338 w 1836"/>
              <a:gd name="T79" fmla="*/ 37475 h 940"/>
              <a:gd name="T80" fmla="*/ 57669 w 1836"/>
              <a:gd name="T81" fmla="*/ 11778 h 940"/>
              <a:gd name="T82" fmla="*/ 8238 w 1836"/>
              <a:gd name="T83" fmla="*/ 2141 h 94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36"/>
              <a:gd name="T127" fmla="*/ 0 h 940"/>
              <a:gd name="T128" fmla="*/ 1836 w 1836"/>
              <a:gd name="T129" fmla="*/ 940 h 940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36" h="940">
                <a:moveTo>
                  <a:pt x="6" y="4"/>
                </a:moveTo>
                <a:cubicBezTo>
                  <a:pt x="454" y="6"/>
                  <a:pt x="932" y="0"/>
                  <a:pt x="1380" y="10"/>
                </a:cubicBezTo>
                <a:cubicBezTo>
                  <a:pt x="1374" y="10"/>
                  <a:pt x="1338" y="26"/>
                  <a:pt x="1332" y="34"/>
                </a:cubicBezTo>
                <a:cubicBezTo>
                  <a:pt x="1314" y="59"/>
                  <a:pt x="1284" y="112"/>
                  <a:pt x="1284" y="112"/>
                </a:cubicBezTo>
                <a:cubicBezTo>
                  <a:pt x="1302" y="139"/>
                  <a:pt x="1323" y="160"/>
                  <a:pt x="1350" y="178"/>
                </a:cubicBezTo>
                <a:cubicBezTo>
                  <a:pt x="1338" y="182"/>
                  <a:pt x="1326" y="186"/>
                  <a:pt x="1314" y="190"/>
                </a:cubicBezTo>
                <a:cubicBezTo>
                  <a:pt x="1300" y="195"/>
                  <a:pt x="1278" y="214"/>
                  <a:pt x="1278" y="214"/>
                </a:cubicBezTo>
                <a:cubicBezTo>
                  <a:pt x="1253" y="265"/>
                  <a:pt x="1286" y="298"/>
                  <a:pt x="1326" y="328"/>
                </a:cubicBezTo>
                <a:cubicBezTo>
                  <a:pt x="1296" y="348"/>
                  <a:pt x="1279" y="381"/>
                  <a:pt x="1254" y="406"/>
                </a:cubicBezTo>
                <a:cubicBezTo>
                  <a:pt x="1236" y="460"/>
                  <a:pt x="1286" y="477"/>
                  <a:pt x="1314" y="514"/>
                </a:cubicBezTo>
                <a:cubicBezTo>
                  <a:pt x="1295" y="542"/>
                  <a:pt x="1266" y="568"/>
                  <a:pt x="1242" y="592"/>
                </a:cubicBezTo>
                <a:cubicBezTo>
                  <a:pt x="1253" y="638"/>
                  <a:pt x="1238" y="596"/>
                  <a:pt x="1272" y="634"/>
                </a:cubicBezTo>
                <a:cubicBezTo>
                  <a:pt x="1276" y="639"/>
                  <a:pt x="1337" y="707"/>
                  <a:pt x="1344" y="718"/>
                </a:cubicBezTo>
                <a:cubicBezTo>
                  <a:pt x="1306" y="724"/>
                  <a:pt x="1278" y="736"/>
                  <a:pt x="1242" y="748"/>
                </a:cubicBezTo>
                <a:cubicBezTo>
                  <a:pt x="1240" y="754"/>
                  <a:pt x="1234" y="760"/>
                  <a:pt x="1236" y="766"/>
                </a:cubicBezTo>
                <a:cubicBezTo>
                  <a:pt x="1239" y="774"/>
                  <a:pt x="1248" y="778"/>
                  <a:pt x="1254" y="784"/>
                </a:cubicBezTo>
                <a:cubicBezTo>
                  <a:pt x="1280" y="814"/>
                  <a:pt x="1316" y="805"/>
                  <a:pt x="1338" y="838"/>
                </a:cubicBezTo>
                <a:cubicBezTo>
                  <a:pt x="1380" y="940"/>
                  <a:pt x="1836" y="918"/>
                  <a:pt x="0" y="910"/>
                </a:cubicBezTo>
                <a:cubicBezTo>
                  <a:pt x="36" y="883"/>
                  <a:pt x="65" y="846"/>
                  <a:pt x="108" y="832"/>
                </a:cubicBezTo>
                <a:cubicBezTo>
                  <a:pt x="112" y="826"/>
                  <a:pt x="120" y="821"/>
                  <a:pt x="120" y="814"/>
                </a:cubicBezTo>
                <a:cubicBezTo>
                  <a:pt x="120" y="804"/>
                  <a:pt x="65" y="758"/>
                  <a:pt x="54" y="742"/>
                </a:cubicBezTo>
                <a:cubicBezTo>
                  <a:pt x="58" y="736"/>
                  <a:pt x="60" y="728"/>
                  <a:pt x="66" y="724"/>
                </a:cubicBezTo>
                <a:cubicBezTo>
                  <a:pt x="90" y="709"/>
                  <a:pt x="141" y="697"/>
                  <a:pt x="168" y="688"/>
                </a:cubicBezTo>
                <a:cubicBezTo>
                  <a:pt x="158" y="659"/>
                  <a:pt x="126" y="636"/>
                  <a:pt x="102" y="616"/>
                </a:cubicBezTo>
                <a:cubicBezTo>
                  <a:pt x="84" y="601"/>
                  <a:pt x="60" y="562"/>
                  <a:pt x="60" y="562"/>
                </a:cubicBezTo>
                <a:cubicBezTo>
                  <a:pt x="90" y="560"/>
                  <a:pt x="122" y="568"/>
                  <a:pt x="150" y="556"/>
                </a:cubicBezTo>
                <a:cubicBezTo>
                  <a:pt x="159" y="552"/>
                  <a:pt x="139" y="540"/>
                  <a:pt x="132" y="532"/>
                </a:cubicBezTo>
                <a:cubicBezTo>
                  <a:pt x="55" y="444"/>
                  <a:pt x="165" y="579"/>
                  <a:pt x="84" y="478"/>
                </a:cubicBezTo>
                <a:cubicBezTo>
                  <a:pt x="80" y="465"/>
                  <a:pt x="61" y="454"/>
                  <a:pt x="66" y="442"/>
                </a:cubicBezTo>
                <a:cubicBezTo>
                  <a:pt x="72" y="426"/>
                  <a:pt x="130" y="426"/>
                  <a:pt x="150" y="424"/>
                </a:cubicBezTo>
                <a:cubicBezTo>
                  <a:pt x="113" y="401"/>
                  <a:pt x="103" y="403"/>
                  <a:pt x="84" y="370"/>
                </a:cubicBezTo>
                <a:cubicBezTo>
                  <a:pt x="75" y="355"/>
                  <a:pt x="60" y="322"/>
                  <a:pt x="60" y="322"/>
                </a:cubicBezTo>
                <a:cubicBezTo>
                  <a:pt x="96" y="298"/>
                  <a:pt x="145" y="302"/>
                  <a:pt x="186" y="298"/>
                </a:cubicBezTo>
                <a:cubicBezTo>
                  <a:pt x="175" y="287"/>
                  <a:pt x="160" y="280"/>
                  <a:pt x="150" y="268"/>
                </a:cubicBezTo>
                <a:cubicBezTo>
                  <a:pt x="125" y="240"/>
                  <a:pt x="114" y="210"/>
                  <a:pt x="84" y="190"/>
                </a:cubicBezTo>
                <a:cubicBezTo>
                  <a:pt x="107" y="184"/>
                  <a:pt x="214" y="191"/>
                  <a:pt x="156" y="172"/>
                </a:cubicBezTo>
                <a:cubicBezTo>
                  <a:pt x="135" y="151"/>
                  <a:pt x="119" y="143"/>
                  <a:pt x="90" y="136"/>
                </a:cubicBezTo>
                <a:cubicBezTo>
                  <a:pt x="119" y="117"/>
                  <a:pt x="178" y="127"/>
                  <a:pt x="132" y="112"/>
                </a:cubicBezTo>
                <a:cubicBezTo>
                  <a:pt x="128" y="106"/>
                  <a:pt x="125" y="99"/>
                  <a:pt x="120" y="94"/>
                </a:cubicBezTo>
                <a:cubicBezTo>
                  <a:pt x="109" y="85"/>
                  <a:pt x="84" y="70"/>
                  <a:pt x="84" y="70"/>
                </a:cubicBezTo>
                <a:cubicBezTo>
                  <a:pt x="69" y="47"/>
                  <a:pt x="66" y="33"/>
                  <a:pt x="42" y="22"/>
                </a:cubicBezTo>
                <a:cubicBezTo>
                  <a:pt x="4" y="5"/>
                  <a:pt x="6" y="23"/>
                  <a:pt x="6" y="4"/>
                </a:cubicBezTo>
                <a:close/>
              </a:path>
            </a:pathLst>
          </a:custGeom>
          <a:solidFill>
            <a:srgbClr val="9933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17171" y="1130902"/>
            <a:ext cx="5127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考试分析报告（以前）</a:t>
            </a:r>
            <a:endParaRPr lang="zh-CN" altLang="en-US" sz="3600" dirty="0">
              <a:solidFill>
                <a:schemeClr val="bg1"/>
              </a:solidFill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146" y="1909762"/>
            <a:ext cx="6715125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893" y="1909761"/>
            <a:ext cx="5906493" cy="3726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733" y="1909762"/>
            <a:ext cx="6250563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205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>
            <a:off x="13485" y="939085"/>
            <a:ext cx="7976629" cy="679449"/>
          </a:xfrm>
          <a:custGeom>
            <a:avLst/>
            <a:gdLst>
              <a:gd name="T0" fmla="*/ 8804 w 1836"/>
              <a:gd name="T1" fmla="*/ 2141 h 940"/>
              <a:gd name="T2" fmla="*/ 2024892 w 1836"/>
              <a:gd name="T3" fmla="*/ 5354 h 940"/>
              <a:gd name="T4" fmla="*/ 1954461 w 1836"/>
              <a:gd name="T5" fmla="*/ 18202 h 940"/>
              <a:gd name="T6" fmla="*/ 1884030 w 1836"/>
              <a:gd name="T7" fmla="*/ 59960 h 940"/>
              <a:gd name="T8" fmla="*/ 1980873 w 1836"/>
              <a:gd name="T9" fmla="*/ 95294 h 940"/>
              <a:gd name="T10" fmla="*/ 1928050 w 1836"/>
              <a:gd name="T11" fmla="*/ 101718 h 940"/>
              <a:gd name="T12" fmla="*/ 1875226 w 1836"/>
              <a:gd name="T13" fmla="*/ 114567 h 940"/>
              <a:gd name="T14" fmla="*/ 1945657 w 1836"/>
              <a:gd name="T15" fmla="*/ 175598 h 940"/>
              <a:gd name="T16" fmla="*/ 1840011 w 1836"/>
              <a:gd name="T17" fmla="*/ 217356 h 940"/>
              <a:gd name="T18" fmla="*/ 1928050 w 1836"/>
              <a:gd name="T19" fmla="*/ 275174 h 940"/>
              <a:gd name="T20" fmla="*/ 1822403 w 1836"/>
              <a:gd name="T21" fmla="*/ 316932 h 940"/>
              <a:gd name="T22" fmla="*/ 1866422 w 1836"/>
              <a:gd name="T23" fmla="*/ 339417 h 940"/>
              <a:gd name="T24" fmla="*/ 1972069 w 1836"/>
              <a:gd name="T25" fmla="*/ 384387 h 940"/>
              <a:gd name="T26" fmla="*/ 1822403 w 1836"/>
              <a:gd name="T27" fmla="*/ 400448 h 940"/>
              <a:gd name="T28" fmla="*/ 1813599 w 1836"/>
              <a:gd name="T29" fmla="*/ 410085 h 940"/>
              <a:gd name="T30" fmla="*/ 1840011 w 1836"/>
              <a:gd name="T31" fmla="*/ 419721 h 940"/>
              <a:gd name="T32" fmla="*/ 1963265 w 1836"/>
              <a:gd name="T33" fmla="*/ 448630 h 940"/>
              <a:gd name="T34" fmla="*/ 0 w 1836"/>
              <a:gd name="T35" fmla="*/ 487176 h 940"/>
              <a:gd name="T36" fmla="*/ 158470 w 1836"/>
              <a:gd name="T37" fmla="*/ 445418 h 940"/>
              <a:gd name="T38" fmla="*/ 176078 w 1836"/>
              <a:gd name="T39" fmla="*/ 435782 h 940"/>
              <a:gd name="T40" fmla="*/ 79235 w 1836"/>
              <a:gd name="T41" fmla="*/ 397236 h 940"/>
              <a:gd name="T42" fmla="*/ 96843 w 1836"/>
              <a:gd name="T43" fmla="*/ 387600 h 940"/>
              <a:gd name="T44" fmla="*/ 246509 w 1836"/>
              <a:gd name="T45" fmla="*/ 368327 h 940"/>
              <a:gd name="T46" fmla="*/ 149666 w 1836"/>
              <a:gd name="T47" fmla="*/ 329781 h 940"/>
              <a:gd name="T48" fmla="*/ 88039 w 1836"/>
              <a:gd name="T49" fmla="*/ 300871 h 940"/>
              <a:gd name="T50" fmla="*/ 220097 w 1836"/>
              <a:gd name="T51" fmla="*/ 297659 h 940"/>
              <a:gd name="T52" fmla="*/ 193685 w 1836"/>
              <a:gd name="T53" fmla="*/ 284811 h 940"/>
              <a:gd name="T54" fmla="*/ 123254 w 1836"/>
              <a:gd name="T55" fmla="*/ 255901 h 940"/>
              <a:gd name="T56" fmla="*/ 96843 w 1836"/>
              <a:gd name="T57" fmla="*/ 236628 h 940"/>
              <a:gd name="T58" fmla="*/ 220097 w 1836"/>
              <a:gd name="T59" fmla="*/ 226992 h 940"/>
              <a:gd name="T60" fmla="*/ 123254 w 1836"/>
              <a:gd name="T61" fmla="*/ 198083 h 940"/>
              <a:gd name="T62" fmla="*/ 88039 w 1836"/>
              <a:gd name="T63" fmla="*/ 172385 h 940"/>
              <a:gd name="T64" fmla="*/ 272920 w 1836"/>
              <a:gd name="T65" fmla="*/ 159537 h 940"/>
              <a:gd name="T66" fmla="*/ 220097 w 1836"/>
              <a:gd name="T67" fmla="*/ 143476 h 940"/>
              <a:gd name="T68" fmla="*/ 123254 w 1836"/>
              <a:gd name="T69" fmla="*/ 101718 h 940"/>
              <a:gd name="T70" fmla="*/ 228901 w 1836"/>
              <a:gd name="T71" fmla="*/ 92082 h 940"/>
              <a:gd name="T72" fmla="*/ 132058 w 1836"/>
              <a:gd name="T73" fmla="*/ 72809 h 940"/>
              <a:gd name="T74" fmla="*/ 193685 w 1836"/>
              <a:gd name="T75" fmla="*/ 59960 h 940"/>
              <a:gd name="T76" fmla="*/ 176078 w 1836"/>
              <a:gd name="T77" fmla="*/ 50324 h 940"/>
              <a:gd name="T78" fmla="*/ 123254 w 1836"/>
              <a:gd name="T79" fmla="*/ 37475 h 940"/>
              <a:gd name="T80" fmla="*/ 61627 w 1836"/>
              <a:gd name="T81" fmla="*/ 11778 h 940"/>
              <a:gd name="T82" fmla="*/ 8804 w 1836"/>
              <a:gd name="T83" fmla="*/ 2141 h 94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36"/>
              <a:gd name="T127" fmla="*/ 0 h 940"/>
              <a:gd name="T128" fmla="*/ 1836 w 1836"/>
              <a:gd name="T129" fmla="*/ 940 h 940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36" h="940">
                <a:moveTo>
                  <a:pt x="6" y="4"/>
                </a:moveTo>
                <a:cubicBezTo>
                  <a:pt x="454" y="6"/>
                  <a:pt x="932" y="0"/>
                  <a:pt x="1380" y="10"/>
                </a:cubicBezTo>
                <a:cubicBezTo>
                  <a:pt x="1374" y="10"/>
                  <a:pt x="1338" y="26"/>
                  <a:pt x="1332" y="34"/>
                </a:cubicBezTo>
                <a:cubicBezTo>
                  <a:pt x="1314" y="59"/>
                  <a:pt x="1284" y="112"/>
                  <a:pt x="1284" y="112"/>
                </a:cubicBezTo>
                <a:cubicBezTo>
                  <a:pt x="1302" y="139"/>
                  <a:pt x="1323" y="160"/>
                  <a:pt x="1350" y="178"/>
                </a:cubicBezTo>
                <a:cubicBezTo>
                  <a:pt x="1338" y="182"/>
                  <a:pt x="1326" y="186"/>
                  <a:pt x="1314" y="190"/>
                </a:cubicBezTo>
                <a:cubicBezTo>
                  <a:pt x="1300" y="195"/>
                  <a:pt x="1278" y="214"/>
                  <a:pt x="1278" y="214"/>
                </a:cubicBezTo>
                <a:cubicBezTo>
                  <a:pt x="1253" y="265"/>
                  <a:pt x="1286" y="298"/>
                  <a:pt x="1326" y="328"/>
                </a:cubicBezTo>
                <a:cubicBezTo>
                  <a:pt x="1296" y="348"/>
                  <a:pt x="1279" y="381"/>
                  <a:pt x="1254" y="406"/>
                </a:cubicBezTo>
                <a:cubicBezTo>
                  <a:pt x="1236" y="460"/>
                  <a:pt x="1286" y="477"/>
                  <a:pt x="1314" y="514"/>
                </a:cubicBezTo>
                <a:cubicBezTo>
                  <a:pt x="1295" y="542"/>
                  <a:pt x="1266" y="568"/>
                  <a:pt x="1242" y="592"/>
                </a:cubicBezTo>
                <a:cubicBezTo>
                  <a:pt x="1253" y="638"/>
                  <a:pt x="1238" y="596"/>
                  <a:pt x="1272" y="634"/>
                </a:cubicBezTo>
                <a:cubicBezTo>
                  <a:pt x="1276" y="639"/>
                  <a:pt x="1337" y="707"/>
                  <a:pt x="1344" y="718"/>
                </a:cubicBezTo>
                <a:cubicBezTo>
                  <a:pt x="1306" y="724"/>
                  <a:pt x="1278" y="736"/>
                  <a:pt x="1242" y="748"/>
                </a:cubicBezTo>
                <a:cubicBezTo>
                  <a:pt x="1240" y="754"/>
                  <a:pt x="1234" y="760"/>
                  <a:pt x="1236" y="766"/>
                </a:cubicBezTo>
                <a:cubicBezTo>
                  <a:pt x="1239" y="774"/>
                  <a:pt x="1248" y="778"/>
                  <a:pt x="1254" y="784"/>
                </a:cubicBezTo>
                <a:cubicBezTo>
                  <a:pt x="1280" y="814"/>
                  <a:pt x="1316" y="805"/>
                  <a:pt x="1338" y="838"/>
                </a:cubicBezTo>
                <a:cubicBezTo>
                  <a:pt x="1380" y="940"/>
                  <a:pt x="1836" y="918"/>
                  <a:pt x="0" y="910"/>
                </a:cubicBezTo>
                <a:cubicBezTo>
                  <a:pt x="36" y="883"/>
                  <a:pt x="65" y="846"/>
                  <a:pt x="108" y="832"/>
                </a:cubicBezTo>
                <a:cubicBezTo>
                  <a:pt x="112" y="826"/>
                  <a:pt x="120" y="821"/>
                  <a:pt x="120" y="814"/>
                </a:cubicBezTo>
                <a:cubicBezTo>
                  <a:pt x="120" y="804"/>
                  <a:pt x="65" y="758"/>
                  <a:pt x="54" y="742"/>
                </a:cubicBezTo>
                <a:cubicBezTo>
                  <a:pt x="58" y="736"/>
                  <a:pt x="60" y="728"/>
                  <a:pt x="66" y="724"/>
                </a:cubicBezTo>
                <a:cubicBezTo>
                  <a:pt x="90" y="709"/>
                  <a:pt x="141" y="697"/>
                  <a:pt x="168" y="688"/>
                </a:cubicBezTo>
                <a:cubicBezTo>
                  <a:pt x="158" y="659"/>
                  <a:pt x="126" y="636"/>
                  <a:pt x="102" y="616"/>
                </a:cubicBezTo>
                <a:cubicBezTo>
                  <a:pt x="84" y="601"/>
                  <a:pt x="60" y="562"/>
                  <a:pt x="60" y="562"/>
                </a:cubicBezTo>
                <a:cubicBezTo>
                  <a:pt x="90" y="560"/>
                  <a:pt x="122" y="568"/>
                  <a:pt x="150" y="556"/>
                </a:cubicBezTo>
                <a:cubicBezTo>
                  <a:pt x="159" y="552"/>
                  <a:pt x="139" y="540"/>
                  <a:pt x="132" y="532"/>
                </a:cubicBezTo>
                <a:cubicBezTo>
                  <a:pt x="55" y="444"/>
                  <a:pt x="165" y="579"/>
                  <a:pt x="84" y="478"/>
                </a:cubicBezTo>
                <a:cubicBezTo>
                  <a:pt x="80" y="465"/>
                  <a:pt x="61" y="454"/>
                  <a:pt x="66" y="442"/>
                </a:cubicBezTo>
                <a:cubicBezTo>
                  <a:pt x="72" y="426"/>
                  <a:pt x="130" y="426"/>
                  <a:pt x="150" y="424"/>
                </a:cubicBezTo>
                <a:cubicBezTo>
                  <a:pt x="113" y="401"/>
                  <a:pt x="103" y="403"/>
                  <a:pt x="84" y="370"/>
                </a:cubicBezTo>
                <a:cubicBezTo>
                  <a:pt x="75" y="355"/>
                  <a:pt x="60" y="322"/>
                  <a:pt x="60" y="322"/>
                </a:cubicBezTo>
                <a:cubicBezTo>
                  <a:pt x="96" y="298"/>
                  <a:pt x="145" y="302"/>
                  <a:pt x="186" y="298"/>
                </a:cubicBezTo>
                <a:cubicBezTo>
                  <a:pt x="175" y="287"/>
                  <a:pt x="160" y="280"/>
                  <a:pt x="150" y="268"/>
                </a:cubicBezTo>
                <a:cubicBezTo>
                  <a:pt x="125" y="240"/>
                  <a:pt x="114" y="210"/>
                  <a:pt x="84" y="190"/>
                </a:cubicBezTo>
                <a:cubicBezTo>
                  <a:pt x="107" y="184"/>
                  <a:pt x="214" y="191"/>
                  <a:pt x="156" y="172"/>
                </a:cubicBezTo>
                <a:cubicBezTo>
                  <a:pt x="135" y="151"/>
                  <a:pt x="119" y="143"/>
                  <a:pt x="90" y="136"/>
                </a:cubicBezTo>
                <a:cubicBezTo>
                  <a:pt x="119" y="117"/>
                  <a:pt x="178" y="127"/>
                  <a:pt x="132" y="112"/>
                </a:cubicBezTo>
                <a:cubicBezTo>
                  <a:pt x="128" y="106"/>
                  <a:pt x="125" y="99"/>
                  <a:pt x="120" y="94"/>
                </a:cubicBezTo>
                <a:cubicBezTo>
                  <a:pt x="109" y="85"/>
                  <a:pt x="84" y="70"/>
                  <a:pt x="84" y="70"/>
                </a:cubicBezTo>
                <a:cubicBezTo>
                  <a:pt x="69" y="47"/>
                  <a:pt x="66" y="33"/>
                  <a:pt x="42" y="22"/>
                </a:cubicBezTo>
                <a:cubicBezTo>
                  <a:pt x="4" y="5"/>
                  <a:pt x="6" y="23"/>
                  <a:pt x="6" y="4"/>
                </a:cubicBezTo>
                <a:close/>
              </a:path>
            </a:pathLst>
          </a:custGeom>
          <a:solidFill>
            <a:srgbClr val="FFCC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546900" y="962097"/>
            <a:ext cx="5233413" cy="8556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多维</a:t>
            </a:r>
            <a:r>
              <a:rPr lang="zh-CN" altLang="en-US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度呈现形式（现在）</a:t>
            </a:r>
          </a:p>
        </p:txBody>
      </p:sp>
      <p:pic>
        <p:nvPicPr>
          <p:cNvPr id="4" name="Picture 2" descr="C:\Users\Cowala\Desktop\3d\Comp_8004602747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3" t="8270" r="13629"/>
          <a:stretch/>
        </p:blipFill>
        <p:spPr bwMode="auto">
          <a:xfrm>
            <a:off x="546900" y="3045280"/>
            <a:ext cx="1151451" cy="1306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云形 5"/>
          <p:cNvSpPr/>
          <p:nvPr/>
        </p:nvSpPr>
        <p:spPr>
          <a:xfrm>
            <a:off x="455984" y="2153190"/>
            <a:ext cx="1491343" cy="838200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华文中宋" pitchFamily="2" charset="-122"/>
                <a:ea typeface="华文中宋" pitchFamily="2" charset="-122"/>
              </a:rPr>
              <a:t>学生</a:t>
            </a:r>
            <a:endParaRPr lang="zh-CN" altLang="en-US" sz="3000" dirty="0">
              <a:latin typeface="华文中宋" pitchFamily="2" charset="-122"/>
              <a:ea typeface="华文中宋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947326" y="1734090"/>
            <a:ext cx="6124508" cy="4114260"/>
            <a:chOff x="1947326" y="876840"/>
            <a:chExt cx="6124508" cy="4114260"/>
          </a:xfrm>
        </p:grpSpPr>
        <p:pic>
          <p:nvPicPr>
            <p:cNvPr id="3074" name="Picture 2" descr="c:\users\administrator\appdata\roaming\360se6\User Data\temp\11.jp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78"/>
            <a:stretch/>
          </p:blipFill>
          <p:spPr bwMode="auto">
            <a:xfrm>
              <a:off x="1947326" y="876840"/>
              <a:ext cx="6124508" cy="4114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158343" y="2188029"/>
              <a:ext cx="30479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rgbClr val="FF0000"/>
                  </a:solidFill>
                  <a:latin typeface="华文中宋" pitchFamily="2" charset="-122"/>
                  <a:ea typeface="华文中宋" pitchFamily="2" charset="-122"/>
                </a:rPr>
                <a:t>静态结果</a:t>
              </a:r>
              <a:endParaRPr lang="zh-CN" altLang="en-US" sz="4000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073063" y="1997922"/>
            <a:ext cx="6984591" cy="3768785"/>
            <a:chOff x="3019938" y="-680742"/>
            <a:chExt cx="6984591" cy="3768785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19938" y="-680742"/>
              <a:ext cx="6984591" cy="3768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313713" y="1492108"/>
              <a:ext cx="26452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F0000"/>
                  </a:solidFill>
                  <a:latin typeface="华文中宋" pitchFamily="2" charset="-122"/>
                  <a:ea typeface="华文中宋" pitchFamily="2" charset="-122"/>
                </a:rPr>
                <a:t>动态变化</a:t>
              </a:r>
              <a:endParaRPr lang="zh-CN" altLang="en-US" sz="4000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92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/>
          <p:cNvSpPr>
            <a:spLocks/>
          </p:cNvSpPr>
          <p:nvPr/>
        </p:nvSpPr>
        <p:spPr bwMode="auto">
          <a:xfrm>
            <a:off x="-239702" y="828789"/>
            <a:ext cx="6721525" cy="644751"/>
          </a:xfrm>
          <a:custGeom>
            <a:avLst/>
            <a:gdLst>
              <a:gd name="T0" fmla="*/ 8238 w 1836"/>
              <a:gd name="T1" fmla="*/ 2141 h 940"/>
              <a:gd name="T2" fmla="*/ 1894832 w 1836"/>
              <a:gd name="T3" fmla="*/ 5354 h 940"/>
              <a:gd name="T4" fmla="*/ 1828925 w 1836"/>
              <a:gd name="T5" fmla="*/ 18202 h 940"/>
              <a:gd name="T6" fmla="*/ 1763017 w 1836"/>
              <a:gd name="T7" fmla="*/ 59960 h 940"/>
              <a:gd name="T8" fmla="*/ 1853640 w 1836"/>
              <a:gd name="T9" fmla="*/ 95294 h 940"/>
              <a:gd name="T10" fmla="*/ 1804209 w 1836"/>
              <a:gd name="T11" fmla="*/ 101718 h 940"/>
              <a:gd name="T12" fmla="*/ 1754779 w 1836"/>
              <a:gd name="T13" fmla="*/ 114567 h 940"/>
              <a:gd name="T14" fmla="*/ 1820686 w 1836"/>
              <a:gd name="T15" fmla="*/ 175598 h 940"/>
              <a:gd name="T16" fmla="*/ 1721825 w 1836"/>
              <a:gd name="T17" fmla="*/ 217356 h 940"/>
              <a:gd name="T18" fmla="*/ 1804209 w 1836"/>
              <a:gd name="T19" fmla="*/ 275174 h 940"/>
              <a:gd name="T20" fmla="*/ 1705349 w 1836"/>
              <a:gd name="T21" fmla="*/ 316932 h 940"/>
              <a:gd name="T22" fmla="*/ 1746541 w 1836"/>
              <a:gd name="T23" fmla="*/ 339417 h 940"/>
              <a:gd name="T24" fmla="*/ 1845401 w 1836"/>
              <a:gd name="T25" fmla="*/ 384387 h 940"/>
              <a:gd name="T26" fmla="*/ 1705349 w 1836"/>
              <a:gd name="T27" fmla="*/ 400448 h 940"/>
              <a:gd name="T28" fmla="*/ 1697110 w 1836"/>
              <a:gd name="T29" fmla="*/ 410085 h 940"/>
              <a:gd name="T30" fmla="*/ 1721825 w 1836"/>
              <a:gd name="T31" fmla="*/ 419721 h 940"/>
              <a:gd name="T32" fmla="*/ 1837163 w 1836"/>
              <a:gd name="T33" fmla="*/ 448630 h 940"/>
              <a:gd name="T34" fmla="*/ 0 w 1836"/>
              <a:gd name="T35" fmla="*/ 487176 h 940"/>
              <a:gd name="T36" fmla="*/ 148291 w 1836"/>
              <a:gd name="T37" fmla="*/ 445418 h 940"/>
              <a:gd name="T38" fmla="*/ 164768 w 1836"/>
              <a:gd name="T39" fmla="*/ 435782 h 940"/>
              <a:gd name="T40" fmla="*/ 74146 w 1836"/>
              <a:gd name="T41" fmla="*/ 397236 h 940"/>
              <a:gd name="T42" fmla="*/ 90622 w 1836"/>
              <a:gd name="T43" fmla="*/ 387600 h 940"/>
              <a:gd name="T44" fmla="*/ 230675 w 1836"/>
              <a:gd name="T45" fmla="*/ 368327 h 940"/>
              <a:gd name="T46" fmla="*/ 140053 w 1836"/>
              <a:gd name="T47" fmla="*/ 329781 h 940"/>
              <a:gd name="T48" fmla="*/ 82384 w 1836"/>
              <a:gd name="T49" fmla="*/ 300871 h 940"/>
              <a:gd name="T50" fmla="*/ 205960 w 1836"/>
              <a:gd name="T51" fmla="*/ 297659 h 940"/>
              <a:gd name="T52" fmla="*/ 181245 w 1836"/>
              <a:gd name="T53" fmla="*/ 284811 h 940"/>
              <a:gd name="T54" fmla="*/ 115338 w 1836"/>
              <a:gd name="T55" fmla="*/ 255901 h 940"/>
              <a:gd name="T56" fmla="*/ 90622 w 1836"/>
              <a:gd name="T57" fmla="*/ 236628 h 940"/>
              <a:gd name="T58" fmla="*/ 205960 w 1836"/>
              <a:gd name="T59" fmla="*/ 226992 h 940"/>
              <a:gd name="T60" fmla="*/ 115338 w 1836"/>
              <a:gd name="T61" fmla="*/ 198083 h 940"/>
              <a:gd name="T62" fmla="*/ 82384 w 1836"/>
              <a:gd name="T63" fmla="*/ 172385 h 940"/>
              <a:gd name="T64" fmla="*/ 255390 w 1836"/>
              <a:gd name="T65" fmla="*/ 159537 h 940"/>
              <a:gd name="T66" fmla="*/ 205960 w 1836"/>
              <a:gd name="T67" fmla="*/ 143476 h 940"/>
              <a:gd name="T68" fmla="*/ 115338 w 1836"/>
              <a:gd name="T69" fmla="*/ 101718 h 940"/>
              <a:gd name="T70" fmla="*/ 214198 w 1836"/>
              <a:gd name="T71" fmla="*/ 92082 h 940"/>
              <a:gd name="T72" fmla="*/ 123576 w 1836"/>
              <a:gd name="T73" fmla="*/ 72809 h 940"/>
              <a:gd name="T74" fmla="*/ 181245 w 1836"/>
              <a:gd name="T75" fmla="*/ 59960 h 940"/>
              <a:gd name="T76" fmla="*/ 164768 w 1836"/>
              <a:gd name="T77" fmla="*/ 50324 h 940"/>
              <a:gd name="T78" fmla="*/ 115338 w 1836"/>
              <a:gd name="T79" fmla="*/ 37475 h 940"/>
              <a:gd name="T80" fmla="*/ 57669 w 1836"/>
              <a:gd name="T81" fmla="*/ 11778 h 940"/>
              <a:gd name="T82" fmla="*/ 8238 w 1836"/>
              <a:gd name="T83" fmla="*/ 2141 h 94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36"/>
              <a:gd name="T127" fmla="*/ 0 h 940"/>
              <a:gd name="T128" fmla="*/ 1836 w 1836"/>
              <a:gd name="T129" fmla="*/ 940 h 940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36" h="940">
                <a:moveTo>
                  <a:pt x="6" y="4"/>
                </a:moveTo>
                <a:cubicBezTo>
                  <a:pt x="454" y="6"/>
                  <a:pt x="932" y="0"/>
                  <a:pt x="1380" y="10"/>
                </a:cubicBezTo>
                <a:cubicBezTo>
                  <a:pt x="1374" y="10"/>
                  <a:pt x="1338" y="26"/>
                  <a:pt x="1332" y="34"/>
                </a:cubicBezTo>
                <a:cubicBezTo>
                  <a:pt x="1314" y="59"/>
                  <a:pt x="1284" y="112"/>
                  <a:pt x="1284" y="112"/>
                </a:cubicBezTo>
                <a:cubicBezTo>
                  <a:pt x="1302" y="139"/>
                  <a:pt x="1323" y="160"/>
                  <a:pt x="1350" y="178"/>
                </a:cubicBezTo>
                <a:cubicBezTo>
                  <a:pt x="1338" y="182"/>
                  <a:pt x="1326" y="186"/>
                  <a:pt x="1314" y="190"/>
                </a:cubicBezTo>
                <a:cubicBezTo>
                  <a:pt x="1300" y="195"/>
                  <a:pt x="1278" y="214"/>
                  <a:pt x="1278" y="214"/>
                </a:cubicBezTo>
                <a:cubicBezTo>
                  <a:pt x="1253" y="265"/>
                  <a:pt x="1286" y="298"/>
                  <a:pt x="1326" y="328"/>
                </a:cubicBezTo>
                <a:cubicBezTo>
                  <a:pt x="1296" y="348"/>
                  <a:pt x="1279" y="381"/>
                  <a:pt x="1254" y="406"/>
                </a:cubicBezTo>
                <a:cubicBezTo>
                  <a:pt x="1236" y="460"/>
                  <a:pt x="1286" y="477"/>
                  <a:pt x="1314" y="514"/>
                </a:cubicBezTo>
                <a:cubicBezTo>
                  <a:pt x="1295" y="542"/>
                  <a:pt x="1266" y="568"/>
                  <a:pt x="1242" y="592"/>
                </a:cubicBezTo>
                <a:cubicBezTo>
                  <a:pt x="1253" y="638"/>
                  <a:pt x="1238" y="596"/>
                  <a:pt x="1272" y="634"/>
                </a:cubicBezTo>
                <a:cubicBezTo>
                  <a:pt x="1276" y="639"/>
                  <a:pt x="1337" y="707"/>
                  <a:pt x="1344" y="718"/>
                </a:cubicBezTo>
                <a:cubicBezTo>
                  <a:pt x="1306" y="724"/>
                  <a:pt x="1278" y="736"/>
                  <a:pt x="1242" y="748"/>
                </a:cubicBezTo>
                <a:cubicBezTo>
                  <a:pt x="1240" y="754"/>
                  <a:pt x="1234" y="760"/>
                  <a:pt x="1236" y="766"/>
                </a:cubicBezTo>
                <a:cubicBezTo>
                  <a:pt x="1239" y="774"/>
                  <a:pt x="1248" y="778"/>
                  <a:pt x="1254" y="784"/>
                </a:cubicBezTo>
                <a:cubicBezTo>
                  <a:pt x="1280" y="814"/>
                  <a:pt x="1316" y="805"/>
                  <a:pt x="1338" y="838"/>
                </a:cubicBezTo>
                <a:cubicBezTo>
                  <a:pt x="1380" y="940"/>
                  <a:pt x="1836" y="918"/>
                  <a:pt x="0" y="910"/>
                </a:cubicBezTo>
                <a:cubicBezTo>
                  <a:pt x="36" y="883"/>
                  <a:pt x="65" y="846"/>
                  <a:pt x="108" y="832"/>
                </a:cubicBezTo>
                <a:cubicBezTo>
                  <a:pt x="112" y="826"/>
                  <a:pt x="120" y="821"/>
                  <a:pt x="120" y="814"/>
                </a:cubicBezTo>
                <a:cubicBezTo>
                  <a:pt x="120" y="804"/>
                  <a:pt x="65" y="758"/>
                  <a:pt x="54" y="742"/>
                </a:cubicBezTo>
                <a:cubicBezTo>
                  <a:pt x="58" y="736"/>
                  <a:pt x="60" y="728"/>
                  <a:pt x="66" y="724"/>
                </a:cubicBezTo>
                <a:cubicBezTo>
                  <a:pt x="90" y="709"/>
                  <a:pt x="141" y="697"/>
                  <a:pt x="168" y="688"/>
                </a:cubicBezTo>
                <a:cubicBezTo>
                  <a:pt x="158" y="659"/>
                  <a:pt x="126" y="636"/>
                  <a:pt x="102" y="616"/>
                </a:cubicBezTo>
                <a:cubicBezTo>
                  <a:pt x="84" y="601"/>
                  <a:pt x="60" y="562"/>
                  <a:pt x="60" y="562"/>
                </a:cubicBezTo>
                <a:cubicBezTo>
                  <a:pt x="90" y="560"/>
                  <a:pt x="122" y="568"/>
                  <a:pt x="150" y="556"/>
                </a:cubicBezTo>
                <a:cubicBezTo>
                  <a:pt x="159" y="552"/>
                  <a:pt x="139" y="540"/>
                  <a:pt x="132" y="532"/>
                </a:cubicBezTo>
                <a:cubicBezTo>
                  <a:pt x="55" y="444"/>
                  <a:pt x="165" y="579"/>
                  <a:pt x="84" y="478"/>
                </a:cubicBezTo>
                <a:cubicBezTo>
                  <a:pt x="80" y="465"/>
                  <a:pt x="61" y="454"/>
                  <a:pt x="66" y="442"/>
                </a:cubicBezTo>
                <a:cubicBezTo>
                  <a:pt x="72" y="426"/>
                  <a:pt x="130" y="426"/>
                  <a:pt x="150" y="424"/>
                </a:cubicBezTo>
                <a:cubicBezTo>
                  <a:pt x="113" y="401"/>
                  <a:pt x="103" y="403"/>
                  <a:pt x="84" y="370"/>
                </a:cubicBezTo>
                <a:cubicBezTo>
                  <a:pt x="75" y="355"/>
                  <a:pt x="60" y="322"/>
                  <a:pt x="60" y="322"/>
                </a:cubicBezTo>
                <a:cubicBezTo>
                  <a:pt x="96" y="298"/>
                  <a:pt x="145" y="302"/>
                  <a:pt x="186" y="298"/>
                </a:cubicBezTo>
                <a:cubicBezTo>
                  <a:pt x="175" y="287"/>
                  <a:pt x="160" y="280"/>
                  <a:pt x="150" y="268"/>
                </a:cubicBezTo>
                <a:cubicBezTo>
                  <a:pt x="125" y="240"/>
                  <a:pt x="114" y="210"/>
                  <a:pt x="84" y="190"/>
                </a:cubicBezTo>
                <a:cubicBezTo>
                  <a:pt x="107" y="184"/>
                  <a:pt x="214" y="191"/>
                  <a:pt x="156" y="172"/>
                </a:cubicBezTo>
                <a:cubicBezTo>
                  <a:pt x="135" y="151"/>
                  <a:pt x="119" y="143"/>
                  <a:pt x="90" y="136"/>
                </a:cubicBezTo>
                <a:cubicBezTo>
                  <a:pt x="119" y="117"/>
                  <a:pt x="178" y="127"/>
                  <a:pt x="132" y="112"/>
                </a:cubicBezTo>
                <a:cubicBezTo>
                  <a:pt x="128" y="106"/>
                  <a:pt x="125" y="99"/>
                  <a:pt x="120" y="94"/>
                </a:cubicBezTo>
                <a:cubicBezTo>
                  <a:pt x="109" y="85"/>
                  <a:pt x="84" y="70"/>
                  <a:pt x="84" y="70"/>
                </a:cubicBezTo>
                <a:cubicBezTo>
                  <a:pt x="69" y="47"/>
                  <a:pt x="66" y="33"/>
                  <a:pt x="42" y="22"/>
                </a:cubicBezTo>
                <a:cubicBezTo>
                  <a:pt x="4" y="5"/>
                  <a:pt x="6" y="23"/>
                  <a:pt x="6" y="4"/>
                </a:cubicBezTo>
                <a:close/>
              </a:path>
            </a:pathLst>
          </a:custGeom>
          <a:solidFill>
            <a:srgbClr val="FFC000">
              <a:alpha val="65000"/>
            </a:srgbClr>
          </a:solidFill>
          <a:ln>
            <a:noFill/>
          </a:ln>
          <a:ex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" name="标题 1"/>
          <p:cNvSpPr txBox="1">
            <a:spLocks/>
          </p:cNvSpPr>
          <p:nvPr/>
        </p:nvSpPr>
        <p:spPr>
          <a:xfrm>
            <a:off x="369896" y="857250"/>
            <a:ext cx="4440911" cy="5442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丰富的分析图表</a:t>
            </a:r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67" y="1477375"/>
            <a:ext cx="7155711" cy="5254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109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标题 1"/>
          <p:cNvSpPr>
            <a:spLocks noGrp="1"/>
          </p:cNvSpPr>
          <p:nvPr>
            <p:ph type="title" idx="4294967295"/>
          </p:nvPr>
        </p:nvSpPr>
        <p:spPr>
          <a:xfrm>
            <a:off x="1686833" y="970190"/>
            <a:ext cx="6586309" cy="47863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zh-CN" altLang="en-US" sz="3200" b="1" dirty="0">
                <a:latin typeface="华文中宋" pitchFamily="2" charset="-122"/>
                <a:ea typeface="华文中宋" pitchFamily="2" charset="-122"/>
              </a:rPr>
              <a:t>小题分析</a:t>
            </a:r>
            <a:r>
              <a:rPr lang="en-US" altLang="zh-CN" sz="3200" b="1" dirty="0">
                <a:latin typeface="华文中宋" pitchFamily="2" charset="-122"/>
                <a:ea typeface="华文中宋" pitchFamily="2" charset="-122"/>
              </a:rPr>
              <a:t>-</a:t>
            </a:r>
            <a:r>
              <a:rPr lang="zh-CN" altLang="en-US" sz="3200" b="1" dirty="0">
                <a:latin typeface="华文中宋" pitchFamily="2" charset="-122"/>
                <a:ea typeface="华文中宋" pitchFamily="2" charset="-122"/>
              </a:rPr>
              <a:t>帮助学生深入自我分析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65" y="1478756"/>
            <a:ext cx="6934200" cy="3962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965" y="1688306"/>
            <a:ext cx="5092700" cy="33718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65" y="1440656"/>
            <a:ext cx="67183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313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/>
          <p:cNvSpPr>
            <a:spLocks noGrp="1"/>
          </p:cNvSpPr>
          <p:nvPr>
            <p:ph type="title" idx="4294967295"/>
          </p:nvPr>
        </p:nvSpPr>
        <p:spPr>
          <a:xfrm>
            <a:off x="1273629" y="981076"/>
            <a:ext cx="7434942" cy="714375"/>
          </a:xfrm>
          <a:prstGeom prst="rect">
            <a:avLst/>
          </a:prstGeom>
        </p:spPr>
        <p:txBody>
          <a:bodyPr/>
          <a:lstStyle/>
          <a:p>
            <a:r>
              <a:rPr lang="zh-CN" altLang="en-US" sz="3600" dirty="0">
                <a:latin typeface="华文中宋" pitchFamily="2" charset="-122"/>
                <a:ea typeface="华文中宋" pitchFamily="2" charset="-122"/>
              </a:rPr>
              <a:t>错题本</a:t>
            </a:r>
            <a:r>
              <a:rPr lang="en-US" altLang="zh-CN" sz="3600" dirty="0">
                <a:latin typeface="华文中宋" pitchFamily="2" charset="-122"/>
                <a:ea typeface="华文中宋" pitchFamily="2" charset="-122"/>
              </a:rPr>
              <a:t>—</a:t>
            </a:r>
            <a:r>
              <a:rPr lang="zh-CN" altLang="en-US" sz="3600" dirty="0">
                <a:latin typeface="华文中宋" pitchFamily="2" charset="-122"/>
                <a:ea typeface="华文中宋" pitchFamily="2" charset="-122"/>
              </a:rPr>
              <a:t>帮助学生找到知识的短板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26"/>
          <a:stretch>
            <a:fillRect/>
          </a:stretch>
        </p:blipFill>
        <p:spPr bwMode="auto">
          <a:xfrm>
            <a:off x="1181102" y="1711949"/>
            <a:ext cx="6759575" cy="369212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653" y="2125777"/>
            <a:ext cx="6489452" cy="297690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959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Cowala\Desktop\3d\Comp_8016002238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3" t="5172" r="8777" b="4075"/>
          <a:stretch/>
        </p:blipFill>
        <p:spPr bwMode="auto">
          <a:xfrm>
            <a:off x="238268" y="2762251"/>
            <a:ext cx="1926772" cy="210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云形 2"/>
          <p:cNvSpPr/>
          <p:nvPr/>
        </p:nvSpPr>
        <p:spPr>
          <a:xfrm>
            <a:off x="455983" y="1761305"/>
            <a:ext cx="1491343" cy="838200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latin typeface="华文中宋" pitchFamily="2" charset="-122"/>
                <a:ea typeface="华文中宋" pitchFamily="2" charset="-122"/>
              </a:rPr>
              <a:t>教师</a:t>
            </a:r>
            <a:endParaRPr lang="zh-CN" altLang="en-US" sz="3000" dirty="0"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4098" name="Picture 2" descr="c:\users\administrator\appdata\roaming\360se6\User Data\temp\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1" t="26762" r="13320"/>
          <a:stretch/>
        </p:blipFill>
        <p:spPr bwMode="auto">
          <a:xfrm>
            <a:off x="2394857" y="1096737"/>
            <a:ext cx="6233098" cy="465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3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istrator\appdata\roaming\360se6\User Data\temp\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2" b="12155"/>
          <a:stretch/>
        </p:blipFill>
        <p:spPr bwMode="auto">
          <a:xfrm>
            <a:off x="0" y="1728101"/>
            <a:ext cx="9144000" cy="398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1686833" y="970190"/>
            <a:ext cx="6586309" cy="47863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 dirty="0">
                <a:latin typeface="华文中宋" pitchFamily="2" charset="-122"/>
                <a:ea typeface="华文中宋" pitchFamily="2" charset="-122"/>
              </a:rPr>
              <a:t>学生分数段正态分布</a:t>
            </a:r>
          </a:p>
        </p:txBody>
      </p:sp>
    </p:spTree>
    <p:extLst>
      <p:ext uri="{BB962C8B-B14F-4D97-AF65-F5344CB8AC3E}">
        <p14:creationId xmlns:p14="http://schemas.microsoft.com/office/powerpoint/2010/main" val="208988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istrator\appdata\roaming\360se6\User Data\temp\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" t="8456" r="7262" b="4457"/>
          <a:stretch/>
        </p:blipFill>
        <p:spPr bwMode="auto">
          <a:xfrm>
            <a:off x="424544" y="1853292"/>
            <a:ext cx="8240485" cy="414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00743" y="3023508"/>
            <a:ext cx="685800" cy="206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00743" y="3295653"/>
            <a:ext cx="685800" cy="206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1686833" y="970190"/>
            <a:ext cx="6586309" cy="47863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 dirty="0">
                <a:latin typeface="华文中宋" pitchFamily="2" charset="-122"/>
                <a:ea typeface="华文中宋" pitchFamily="2" charset="-122"/>
              </a:rPr>
              <a:t>模拟分数线，预测上线情况</a:t>
            </a:r>
          </a:p>
        </p:txBody>
      </p:sp>
    </p:spTree>
    <p:extLst>
      <p:ext uri="{BB962C8B-B14F-4D97-AF65-F5344CB8AC3E}">
        <p14:creationId xmlns:p14="http://schemas.microsoft.com/office/powerpoint/2010/main" val="394913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8"/>
          <p:cNvSpPr>
            <a:spLocks noChangeArrowheads="1"/>
          </p:cNvSpPr>
          <p:nvPr/>
        </p:nvSpPr>
        <p:spPr bwMode="auto">
          <a:xfrm>
            <a:off x="914399" y="683396"/>
            <a:ext cx="7757963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D0D0D"/>
                </a:solidFill>
                <a:latin typeface="华文中宋" pitchFamily="2" charset="-122"/>
                <a:ea typeface="华文中宋" pitchFamily="2" charset="-122"/>
              </a:rPr>
              <a:t>考试成绩不仅仅是个分数，</a:t>
            </a:r>
            <a:endParaRPr lang="en-US" altLang="zh-CN" sz="2800" b="1" dirty="0">
              <a:solidFill>
                <a:srgbClr val="0D0D0D"/>
              </a:solidFill>
              <a:latin typeface="华文中宋" pitchFamily="2" charset="-122"/>
              <a:ea typeface="华文中宋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D0D0D"/>
                </a:solidFill>
                <a:latin typeface="华文中宋" pitchFamily="2" charset="-122"/>
                <a:ea typeface="华文中宋" pitchFamily="2" charset="-122"/>
              </a:rPr>
              <a:t>更重要的是发掘其中的</a:t>
            </a:r>
            <a:r>
              <a:rPr lang="zh-CN" altLang="en-US" sz="2800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反馈信息</a:t>
            </a:r>
            <a:r>
              <a:rPr lang="zh-CN" altLang="en-US" sz="2800" b="1" dirty="0">
                <a:solidFill>
                  <a:srgbClr val="0D0D0D"/>
                </a:solidFill>
                <a:latin typeface="华文中宋" pitchFamily="2" charset="-122"/>
                <a:ea typeface="华文中宋" pitchFamily="2" charset="-122"/>
              </a:rPr>
              <a:t>，</a:t>
            </a:r>
            <a:endParaRPr lang="en-US" altLang="zh-CN" sz="2800" b="1" dirty="0">
              <a:solidFill>
                <a:srgbClr val="0D0D0D"/>
              </a:solidFill>
              <a:latin typeface="华文中宋" pitchFamily="2" charset="-122"/>
              <a:ea typeface="华文中宋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D0D0D"/>
                </a:solidFill>
                <a:latin typeface="华文中宋" pitchFamily="2" charset="-122"/>
                <a:ea typeface="华文中宋" pitchFamily="2" charset="-122"/>
              </a:rPr>
              <a:t>从而帮助</a:t>
            </a:r>
            <a:r>
              <a:rPr lang="zh-CN" altLang="en-US" sz="2800" b="1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师生</a:t>
            </a:r>
            <a:r>
              <a:rPr lang="zh-CN" altLang="en-US" sz="2800" b="1" dirty="0">
                <a:solidFill>
                  <a:srgbClr val="0D0D0D"/>
                </a:solidFill>
                <a:latin typeface="华文中宋" pitchFamily="2" charset="-122"/>
                <a:ea typeface="华文中宋" pitchFamily="2" charset="-122"/>
              </a:rPr>
              <a:t>做出及时</a:t>
            </a:r>
            <a:r>
              <a:rPr lang="zh-CN" altLang="en-US" sz="2800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有效的调整</a:t>
            </a:r>
            <a:r>
              <a:rPr lang="zh-CN" altLang="en-US" sz="2800" b="1" dirty="0" smtClean="0">
                <a:solidFill>
                  <a:srgbClr val="0D0D0D"/>
                </a:solidFill>
                <a:latin typeface="华文中宋" pitchFamily="2" charset="-122"/>
                <a:ea typeface="华文中宋" pitchFamily="2" charset="-122"/>
              </a:rPr>
              <a:t>。</a:t>
            </a:r>
            <a:endParaRPr lang="en-US" altLang="zh-CN" sz="2800" b="1" dirty="0" smtClean="0">
              <a:solidFill>
                <a:srgbClr val="0D0D0D"/>
              </a:solidFill>
              <a:latin typeface="华文中宋" pitchFamily="2" charset="-122"/>
              <a:ea typeface="华文中宋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solidFill>
                <a:srgbClr val="0D0D0D"/>
              </a:solidFill>
              <a:latin typeface="华文中宋" pitchFamily="2" charset="-122"/>
              <a:ea typeface="华文中宋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客观分析数据</a:t>
            </a:r>
            <a:endParaRPr lang="en-US" altLang="zh-CN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有效跟踪数据</a:t>
            </a:r>
            <a:endParaRPr lang="en-US" altLang="zh-CN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深入挖掘数据背后的信息</a:t>
            </a:r>
            <a:endParaRPr lang="en-US" altLang="zh-CN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科学运用数据有针对性地解决教学实际问题</a:t>
            </a:r>
            <a:endParaRPr lang="zh-CN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1" t="10518" r="6924"/>
          <a:stretch>
            <a:fillRect/>
          </a:stretch>
        </p:blipFill>
        <p:spPr bwMode="auto">
          <a:xfrm>
            <a:off x="6227162" y="3257768"/>
            <a:ext cx="2230983" cy="172940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471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8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dministrator\appdata\roaming\360se6\User Data\temp\8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" t="9663" b="12196"/>
          <a:stretch/>
        </p:blipFill>
        <p:spPr bwMode="auto">
          <a:xfrm>
            <a:off x="381001" y="1702583"/>
            <a:ext cx="7920264" cy="412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1686833" y="970190"/>
            <a:ext cx="6586309" cy="47863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 dirty="0">
                <a:latin typeface="华文中宋" pitchFamily="2" charset="-122"/>
                <a:ea typeface="华文中宋" pitchFamily="2" charset="-122"/>
              </a:rPr>
              <a:t>贡献率指导学科教学</a:t>
            </a:r>
          </a:p>
        </p:txBody>
      </p:sp>
    </p:spTree>
    <p:extLst>
      <p:ext uri="{BB962C8B-B14F-4D97-AF65-F5344CB8AC3E}">
        <p14:creationId xmlns:p14="http://schemas.microsoft.com/office/powerpoint/2010/main" val="384030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dministrator\appdata\roaming\360se6\User Data\temp\%E5%9D%87%E5%88%86-%E6%A0%87%E5%87%86%E5%B7%A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2" y="1755140"/>
            <a:ext cx="4201885" cy="395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631372" y="970190"/>
            <a:ext cx="7641770" cy="47863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 dirty="0">
                <a:latin typeface="华文中宋" pitchFamily="2" charset="-122"/>
                <a:ea typeface="华文中宋" pitchFamily="2" charset="-122"/>
              </a:rPr>
              <a:t>均分</a:t>
            </a:r>
            <a:r>
              <a:rPr lang="en-US" altLang="zh-CN" sz="3200" b="1" dirty="0">
                <a:latin typeface="华文中宋" pitchFamily="2" charset="-122"/>
                <a:ea typeface="华文中宋" pitchFamily="2" charset="-122"/>
              </a:rPr>
              <a:t>-</a:t>
            </a:r>
            <a:r>
              <a:rPr lang="zh-CN" altLang="en-US" sz="3200" b="1" dirty="0">
                <a:latin typeface="华文中宋" pitchFamily="2" charset="-122"/>
                <a:ea typeface="华文中宋" pitchFamily="2" charset="-122"/>
              </a:rPr>
              <a:t>标准差</a:t>
            </a:r>
            <a:r>
              <a:rPr lang="zh-CN" altLang="en-US" sz="3200" b="1" dirty="0">
                <a:latin typeface="华文中宋" pitchFamily="2" charset="-122"/>
                <a:ea typeface="华文中宋" pitchFamily="2" charset="-122"/>
              </a:rPr>
              <a:t>图分析班级出现的问题</a:t>
            </a:r>
          </a:p>
        </p:txBody>
      </p:sp>
    </p:spTree>
    <p:extLst>
      <p:ext uri="{BB962C8B-B14F-4D97-AF65-F5344CB8AC3E}">
        <p14:creationId xmlns:p14="http://schemas.microsoft.com/office/powerpoint/2010/main" val="94106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43" y="1532212"/>
            <a:ext cx="7405007" cy="4468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1686833" y="970190"/>
            <a:ext cx="6586309" cy="47863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 dirty="0">
                <a:latin typeface="华文中宋" pitchFamily="2" charset="-122"/>
                <a:ea typeface="华文中宋" pitchFamily="2" charset="-122"/>
              </a:rPr>
              <a:t>均分排名图形呈现</a:t>
            </a:r>
          </a:p>
        </p:txBody>
      </p:sp>
    </p:spTree>
    <p:extLst>
      <p:ext uri="{BB962C8B-B14F-4D97-AF65-F5344CB8AC3E}">
        <p14:creationId xmlns:p14="http://schemas.microsoft.com/office/powerpoint/2010/main" val="395067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appdata\roaming\360se6\User Data\temp\10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1608837"/>
            <a:ext cx="6861175" cy="412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1686833" y="970190"/>
            <a:ext cx="6586309" cy="47863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 dirty="0">
                <a:latin typeface="华文中宋" pitchFamily="2" charset="-122"/>
                <a:ea typeface="华文中宋" pitchFamily="2" charset="-122"/>
              </a:rPr>
              <a:t>点阵图掌握全班学生的分布情况</a:t>
            </a:r>
          </a:p>
        </p:txBody>
      </p:sp>
    </p:spTree>
    <p:extLst>
      <p:ext uri="{BB962C8B-B14F-4D97-AF65-F5344CB8AC3E}">
        <p14:creationId xmlns:p14="http://schemas.microsoft.com/office/powerpoint/2010/main" val="148762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9" y="1681164"/>
            <a:ext cx="842962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631372" y="970190"/>
            <a:ext cx="7641770" cy="47863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 dirty="0">
                <a:latin typeface="华文中宋" pitchFamily="2" charset="-122"/>
                <a:ea typeface="华文中宋" pitchFamily="2" charset="-122"/>
              </a:rPr>
              <a:t>班级近况表掌握每个学生每次进退步情况</a:t>
            </a:r>
          </a:p>
        </p:txBody>
      </p:sp>
    </p:spTree>
    <p:extLst>
      <p:ext uri="{BB962C8B-B14F-4D97-AF65-F5344CB8AC3E}">
        <p14:creationId xmlns:p14="http://schemas.microsoft.com/office/powerpoint/2010/main" val="162794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30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97" y="1097552"/>
            <a:ext cx="7374342" cy="468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4" y="791935"/>
            <a:ext cx="8952819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42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/>
          </p:nvPr>
        </p:nvGraphicFramePr>
        <p:xfrm>
          <a:off x="1404257" y="72207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reeform 8"/>
          <p:cNvSpPr>
            <a:spLocks/>
          </p:cNvSpPr>
          <p:nvPr/>
        </p:nvSpPr>
        <p:spPr bwMode="auto">
          <a:xfrm>
            <a:off x="546559" y="1196218"/>
            <a:ext cx="6594475" cy="531892"/>
          </a:xfrm>
          <a:custGeom>
            <a:avLst/>
            <a:gdLst>
              <a:gd name="T0" fmla="*/ 8238 w 1836"/>
              <a:gd name="T1" fmla="*/ 2141 h 940"/>
              <a:gd name="T2" fmla="*/ 1894832 w 1836"/>
              <a:gd name="T3" fmla="*/ 5354 h 940"/>
              <a:gd name="T4" fmla="*/ 1828925 w 1836"/>
              <a:gd name="T5" fmla="*/ 18202 h 940"/>
              <a:gd name="T6" fmla="*/ 1763017 w 1836"/>
              <a:gd name="T7" fmla="*/ 59960 h 940"/>
              <a:gd name="T8" fmla="*/ 1853640 w 1836"/>
              <a:gd name="T9" fmla="*/ 95294 h 940"/>
              <a:gd name="T10" fmla="*/ 1804209 w 1836"/>
              <a:gd name="T11" fmla="*/ 101718 h 940"/>
              <a:gd name="T12" fmla="*/ 1754779 w 1836"/>
              <a:gd name="T13" fmla="*/ 114567 h 940"/>
              <a:gd name="T14" fmla="*/ 1820686 w 1836"/>
              <a:gd name="T15" fmla="*/ 175598 h 940"/>
              <a:gd name="T16" fmla="*/ 1721825 w 1836"/>
              <a:gd name="T17" fmla="*/ 217356 h 940"/>
              <a:gd name="T18" fmla="*/ 1804209 w 1836"/>
              <a:gd name="T19" fmla="*/ 275174 h 940"/>
              <a:gd name="T20" fmla="*/ 1705349 w 1836"/>
              <a:gd name="T21" fmla="*/ 316932 h 940"/>
              <a:gd name="T22" fmla="*/ 1746541 w 1836"/>
              <a:gd name="T23" fmla="*/ 339417 h 940"/>
              <a:gd name="T24" fmla="*/ 1845401 w 1836"/>
              <a:gd name="T25" fmla="*/ 384387 h 940"/>
              <a:gd name="T26" fmla="*/ 1705349 w 1836"/>
              <a:gd name="T27" fmla="*/ 400448 h 940"/>
              <a:gd name="T28" fmla="*/ 1697110 w 1836"/>
              <a:gd name="T29" fmla="*/ 410085 h 940"/>
              <a:gd name="T30" fmla="*/ 1721825 w 1836"/>
              <a:gd name="T31" fmla="*/ 419721 h 940"/>
              <a:gd name="T32" fmla="*/ 1837163 w 1836"/>
              <a:gd name="T33" fmla="*/ 448630 h 940"/>
              <a:gd name="T34" fmla="*/ 0 w 1836"/>
              <a:gd name="T35" fmla="*/ 487176 h 940"/>
              <a:gd name="T36" fmla="*/ 148291 w 1836"/>
              <a:gd name="T37" fmla="*/ 445418 h 940"/>
              <a:gd name="T38" fmla="*/ 164768 w 1836"/>
              <a:gd name="T39" fmla="*/ 435782 h 940"/>
              <a:gd name="T40" fmla="*/ 74146 w 1836"/>
              <a:gd name="T41" fmla="*/ 397236 h 940"/>
              <a:gd name="T42" fmla="*/ 90622 w 1836"/>
              <a:gd name="T43" fmla="*/ 387600 h 940"/>
              <a:gd name="T44" fmla="*/ 230675 w 1836"/>
              <a:gd name="T45" fmla="*/ 368327 h 940"/>
              <a:gd name="T46" fmla="*/ 140053 w 1836"/>
              <a:gd name="T47" fmla="*/ 329781 h 940"/>
              <a:gd name="T48" fmla="*/ 82384 w 1836"/>
              <a:gd name="T49" fmla="*/ 300871 h 940"/>
              <a:gd name="T50" fmla="*/ 205960 w 1836"/>
              <a:gd name="T51" fmla="*/ 297659 h 940"/>
              <a:gd name="T52" fmla="*/ 181245 w 1836"/>
              <a:gd name="T53" fmla="*/ 284811 h 940"/>
              <a:gd name="T54" fmla="*/ 115338 w 1836"/>
              <a:gd name="T55" fmla="*/ 255901 h 940"/>
              <a:gd name="T56" fmla="*/ 90622 w 1836"/>
              <a:gd name="T57" fmla="*/ 236628 h 940"/>
              <a:gd name="T58" fmla="*/ 205960 w 1836"/>
              <a:gd name="T59" fmla="*/ 226992 h 940"/>
              <a:gd name="T60" fmla="*/ 115338 w 1836"/>
              <a:gd name="T61" fmla="*/ 198083 h 940"/>
              <a:gd name="T62" fmla="*/ 82384 w 1836"/>
              <a:gd name="T63" fmla="*/ 172385 h 940"/>
              <a:gd name="T64" fmla="*/ 255390 w 1836"/>
              <a:gd name="T65" fmla="*/ 159537 h 940"/>
              <a:gd name="T66" fmla="*/ 205960 w 1836"/>
              <a:gd name="T67" fmla="*/ 143476 h 940"/>
              <a:gd name="T68" fmla="*/ 115338 w 1836"/>
              <a:gd name="T69" fmla="*/ 101718 h 940"/>
              <a:gd name="T70" fmla="*/ 214198 w 1836"/>
              <a:gd name="T71" fmla="*/ 92082 h 940"/>
              <a:gd name="T72" fmla="*/ 123576 w 1836"/>
              <a:gd name="T73" fmla="*/ 72809 h 940"/>
              <a:gd name="T74" fmla="*/ 181245 w 1836"/>
              <a:gd name="T75" fmla="*/ 59960 h 940"/>
              <a:gd name="T76" fmla="*/ 164768 w 1836"/>
              <a:gd name="T77" fmla="*/ 50324 h 940"/>
              <a:gd name="T78" fmla="*/ 115338 w 1836"/>
              <a:gd name="T79" fmla="*/ 37475 h 940"/>
              <a:gd name="T80" fmla="*/ 57669 w 1836"/>
              <a:gd name="T81" fmla="*/ 11778 h 940"/>
              <a:gd name="T82" fmla="*/ 8238 w 1836"/>
              <a:gd name="T83" fmla="*/ 2141 h 94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36"/>
              <a:gd name="T127" fmla="*/ 0 h 940"/>
              <a:gd name="T128" fmla="*/ 1836 w 1836"/>
              <a:gd name="T129" fmla="*/ 940 h 940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36" h="940">
                <a:moveTo>
                  <a:pt x="6" y="4"/>
                </a:moveTo>
                <a:cubicBezTo>
                  <a:pt x="454" y="6"/>
                  <a:pt x="932" y="0"/>
                  <a:pt x="1380" y="10"/>
                </a:cubicBezTo>
                <a:cubicBezTo>
                  <a:pt x="1374" y="10"/>
                  <a:pt x="1338" y="26"/>
                  <a:pt x="1332" y="34"/>
                </a:cubicBezTo>
                <a:cubicBezTo>
                  <a:pt x="1314" y="59"/>
                  <a:pt x="1284" y="112"/>
                  <a:pt x="1284" y="112"/>
                </a:cubicBezTo>
                <a:cubicBezTo>
                  <a:pt x="1302" y="139"/>
                  <a:pt x="1323" y="160"/>
                  <a:pt x="1350" y="178"/>
                </a:cubicBezTo>
                <a:cubicBezTo>
                  <a:pt x="1338" y="182"/>
                  <a:pt x="1326" y="186"/>
                  <a:pt x="1314" y="190"/>
                </a:cubicBezTo>
                <a:cubicBezTo>
                  <a:pt x="1300" y="195"/>
                  <a:pt x="1278" y="214"/>
                  <a:pt x="1278" y="214"/>
                </a:cubicBezTo>
                <a:cubicBezTo>
                  <a:pt x="1253" y="265"/>
                  <a:pt x="1286" y="298"/>
                  <a:pt x="1326" y="328"/>
                </a:cubicBezTo>
                <a:cubicBezTo>
                  <a:pt x="1296" y="348"/>
                  <a:pt x="1279" y="381"/>
                  <a:pt x="1254" y="406"/>
                </a:cubicBezTo>
                <a:cubicBezTo>
                  <a:pt x="1236" y="460"/>
                  <a:pt x="1286" y="477"/>
                  <a:pt x="1314" y="514"/>
                </a:cubicBezTo>
                <a:cubicBezTo>
                  <a:pt x="1295" y="542"/>
                  <a:pt x="1266" y="568"/>
                  <a:pt x="1242" y="592"/>
                </a:cubicBezTo>
                <a:cubicBezTo>
                  <a:pt x="1253" y="638"/>
                  <a:pt x="1238" y="596"/>
                  <a:pt x="1272" y="634"/>
                </a:cubicBezTo>
                <a:cubicBezTo>
                  <a:pt x="1276" y="639"/>
                  <a:pt x="1337" y="707"/>
                  <a:pt x="1344" y="718"/>
                </a:cubicBezTo>
                <a:cubicBezTo>
                  <a:pt x="1306" y="724"/>
                  <a:pt x="1278" y="736"/>
                  <a:pt x="1242" y="748"/>
                </a:cubicBezTo>
                <a:cubicBezTo>
                  <a:pt x="1240" y="754"/>
                  <a:pt x="1234" y="760"/>
                  <a:pt x="1236" y="766"/>
                </a:cubicBezTo>
                <a:cubicBezTo>
                  <a:pt x="1239" y="774"/>
                  <a:pt x="1248" y="778"/>
                  <a:pt x="1254" y="784"/>
                </a:cubicBezTo>
                <a:cubicBezTo>
                  <a:pt x="1280" y="814"/>
                  <a:pt x="1316" y="805"/>
                  <a:pt x="1338" y="838"/>
                </a:cubicBezTo>
                <a:cubicBezTo>
                  <a:pt x="1380" y="940"/>
                  <a:pt x="1836" y="918"/>
                  <a:pt x="0" y="910"/>
                </a:cubicBezTo>
                <a:cubicBezTo>
                  <a:pt x="36" y="883"/>
                  <a:pt x="65" y="846"/>
                  <a:pt x="108" y="832"/>
                </a:cubicBezTo>
                <a:cubicBezTo>
                  <a:pt x="112" y="826"/>
                  <a:pt x="120" y="821"/>
                  <a:pt x="120" y="814"/>
                </a:cubicBezTo>
                <a:cubicBezTo>
                  <a:pt x="120" y="804"/>
                  <a:pt x="65" y="758"/>
                  <a:pt x="54" y="742"/>
                </a:cubicBezTo>
                <a:cubicBezTo>
                  <a:pt x="58" y="736"/>
                  <a:pt x="60" y="728"/>
                  <a:pt x="66" y="724"/>
                </a:cubicBezTo>
                <a:cubicBezTo>
                  <a:pt x="90" y="709"/>
                  <a:pt x="141" y="697"/>
                  <a:pt x="168" y="688"/>
                </a:cubicBezTo>
                <a:cubicBezTo>
                  <a:pt x="158" y="659"/>
                  <a:pt x="126" y="636"/>
                  <a:pt x="102" y="616"/>
                </a:cubicBezTo>
                <a:cubicBezTo>
                  <a:pt x="84" y="601"/>
                  <a:pt x="60" y="562"/>
                  <a:pt x="60" y="562"/>
                </a:cubicBezTo>
                <a:cubicBezTo>
                  <a:pt x="90" y="560"/>
                  <a:pt x="122" y="568"/>
                  <a:pt x="150" y="556"/>
                </a:cubicBezTo>
                <a:cubicBezTo>
                  <a:pt x="159" y="552"/>
                  <a:pt x="139" y="540"/>
                  <a:pt x="132" y="532"/>
                </a:cubicBezTo>
                <a:cubicBezTo>
                  <a:pt x="55" y="444"/>
                  <a:pt x="165" y="579"/>
                  <a:pt x="84" y="478"/>
                </a:cubicBezTo>
                <a:cubicBezTo>
                  <a:pt x="80" y="465"/>
                  <a:pt x="61" y="454"/>
                  <a:pt x="66" y="442"/>
                </a:cubicBezTo>
                <a:cubicBezTo>
                  <a:pt x="72" y="426"/>
                  <a:pt x="130" y="426"/>
                  <a:pt x="150" y="424"/>
                </a:cubicBezTo>
                <a:cubicBezTo>
                  <a:pt x="113" y="401"/>
                  <a:pt x="103" y="403"/>
                  <a:pt x="84" y="370"/>
                </a:cubicBezTo>
                <a:cubicBezTo>
                  <a:pt x="75" y="355"/>
                  <a:pt x="60" y="322"/>
                  <a:pt x="60" y="322"/>
                </a:cubicBezTo>
                <a:cubicBezTo>
                  <a:pt x="96" y="298"/>
                  <a:pt x="145" y="302"/>
                  <a:pt x="186" y="298"/>
                </a:cubicBezTo>
                <a:cubicBezTo>
                  <a:pt x="175" y="287"/>
                  <a:pt x="160" y="280"/>
                  <a:pt x="150" y="268"/>
                </a:cubicBezTo>
                <a:cubicBezTo>
                  <a:pt x="125" y="240"/>
                  <a:pt x="114" y="210"/>
                  <a:pt x="84" y="190"/>
                </a:cubicBezTo>
                <a:cubicBezTo>
                  <a:pt x="107" y="184"/>
                  <a:pt x="214" y="191"/>
                  <a:pt x="156" y="172"/>
                </a:cubicBezTo>
                <a:cubicBezTo>
                  <a:pt x="135" y="151"/>
                  <a:pt x="119" y="143"/>
                  <a:pt x="90" y="136"/>
                </a:cubicBezTo>
                <a:cubicBezTo>
                  <a:pt x="119" y="117"/>
                  <a:pt x="178" y="127"/>
                  <a:pt x="132" y="112"/>
                </a:cubicBezTo>
                <a:cubicBezTo>
                  <a:pt x="128" y="106"/>
                  <a:pt x="125" y="99"/>
                  <a:pt x="120" y="94"/>
                </a:cubicBezTo>
                <a:cubicBezTo>
                  <a:pt x="109" y="85"/>
                  <a:pt x="84" y="70"/>
                  <a:pt x="84" y="70"/>
                </a:cubicBezTo>
                <a:cubicBezTo>
                  <a:pt x="69" y="47"/>
                  <a:pt x="66" y="33"/>
                  <a:pt x="42" y="22"/>
                </a:cubicBezTo>
                <a:cubicBezTo>
                  <a:pt x="4" y="5"/>
                  <a:pt x="6" y="23"/>
                  <a:pt x="6" y="4"/>
                </a:cubicBezTo>
                <a:close/>
              </a:path>
            </a:pathLst>
          </a:custGeom>
          <a:solidFill>
            <a:srgbClr val="9933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17171" y="1130902"/>
            <a:ext cx="4593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成绩发布（以前）</a:t>
            </a:r>
            <a:endParaRPr lang="zh-CN" altLang="en-US" sz="3600" dirty="0">
              <a:solidFill>
                <a:schemeClr val="bg1"/>
              </a:solidFill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1026" name="Picture 2" descr="c:\users\administrator\appdata\roaming\360se6\User Data\temp\30150716-f21ba88c409e43e191bbb2ac518674bc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98" y="3428391"/>
            <a:ext cx="3109232" cy="206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appdata\roaming\360se6\User Data\temp\19300001145941132525251950206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305" y="3951514"/>
            <a:ext cx="2052638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8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>
            <a:off x="13485" y="939085"/>
            <a:ext cx="7976629" cy="679449"/>
          </a:xfrm>
          <a:custGeom>
            <a:avLst/>
            <a:gdLst>
              <a:gd name="T0" fmla="*/ 8804 w 1836"/>
              <a:gd name="T1" fmla="*/ 2141 h 940"/>
              <a:gd name="T2" fmla="*/ 2024892 w 1836"/>
              <a:gd name="T3" fmla="*/ 5354 h 940"/>
              <a:gd name="T4" fmla="*/ 1954461 w 1836"/>
              <a:gd name="T5" fmla="*/ 18202 h 940"/>
              <a:gd name="T6" fmla="*/ 1884030 w 1836"/>
              <a:gd name="T7" fmla="*/ 59960 h 940"/>
              <a:gd name="T8" fmla="*/ 1980873 w 1836"/>
              <a:gd name="T9" fmla="*/ 95294 h 940"/>
              <a:gd name="T10" fmla="*/ 1928050 w 1836"/>
              <a:gd name="T11" fmla="*/ 101718 h 940"/>
              <a:gd name="T12" fmla="*/ 1875226 w 1836"/>
              <a:gd name="T13" fmla="*/ 114567 h 940"/>
              <a:gd name="T14" fmla="*/ 1945657 w 1836"/>
              <a:gd name="T15" fmla="*/ 175598 h 940"/>
              <a:gd name="T16" fmla="*/ 1840011 w 1836"/>
              <a:gd name="T17" fmla="*/ 217356 h 940"/>
              <a:gd name="T18" fmla="*/ 1928050 w 1836"/>
              <a:gd name="T19" fmla="*/ 275174 h 940"/>
              <a:gd name="T20" fmla="*/ 1822403 w 1836"/>
              <a:gd name="T21" fmla="*/ 316932 h 940"/>
              <a:gd name="T22" fmla="*/ 1866422 w 1836"/>
              <a:gd name="T23" fmla="*/ 339417 h 940"/>
              <a:gd name="T24" fmla="*/ 1972069 w 1836"/>
              <a:gd name="T25" fmla="*/ 384387 h 940"/>
              <a:gd name="T26" fmla="*/ 1822403 w 1836"/>
              <a:gd name="T27" fmla="*/ 400448 h 940"/>
              <a:gd name="T28" fmla="*/ 1813599 w 1836"/>
              <a:gd name="T29" fmla="*/ 410085 h 940"/>
              <a:gd name="T30" fmla="*/ 1840011 w 1836"/>
              <a:gd name="T31" fmla="*/ 419721 h 940"/>
              <a:gd name="T32" fmla="*/ 1963265 w 1836"/>
              <a:gd name="T33" fmla="*/ 448630 h 940"/>
              <a:gd name="T34" fmla="*/ 0 w 1836"/>
              <a:gd name="T35" fmla="*/ 487176 h 940"/>
              <a:gd name="T36" fmla="*/ 158470 w 1836"/>
              <a:gd name="T37" fmla="*/ 445418 h 940"/>
              <a:gd name="T38" fmla="*/ 176078 w 1836"/>
              <a:gd name="T39" fmla="*/ 435782 h 940"/>
              <a:gd name="T40" fmla="*/ 79235 w 1836"/>
              <a:gd name="T41" fmla="*/ 397236 h 940"/>
              <a:gd name="T42" fmla="*/ 96843 w 1836"/>
              <a:gd name="T43" fmla="*/ 387600 h 940"/>
              <a:gd name="T44" fmla="*/ 246509 w 1836"/>
              <a:gd name="T45" fmla="*/ 368327 h 940"/>
              <a:gd name="T46" fmla="*/ 149666 w 1836"/>
              <a:gd name="T47" fmla="*/ 329781 h 940"/>
              <a:gd name="T48" fmla="*/ 88039 w 1836"/>
              <a:gd name="T49" fmla="*/ 300871 h 940"/>
              <a:gd name="T50" fmla="*/ 220097 w 1836"/>
              <a:gd name="T51" fmla="*/ 297659 h 940"/>
              <a:gd name="T52" fmla="*/ 193685 w 1836"/>
              <a:gd name="T53" fmla="*/ 284811 h 940"/>
              <a:gd name="T54" fmla="*/ 123254 w 1836"/>
              <a:gd name="T55" fmla="*/ 255901 h 940"/>
              <a:gd name="T56" fmla="*/ 96843 w 1836"/>
              <a:gd name="T57" fmla="*/ 236628 h 940"/>
              <a:gd name="T58" fmla="*/ 220097 w 1836"/>
              <a:gd name="T59" fmla="*/ 226992 h 940"/>
              <a:gd name="T60" fmla="*/ 123254 w 1836"/>
              <a:gd name="T61" fmla="*/ 198083 h 940"/>
              <a:gd name="T62" fmla="*/ 88039 w 1836"/>
              <a:gd name="T63" fmla="*/ 172385 h 940"/>
              <a:gd name="T64" fmla="*/ 272920 w 1836"/>
              <a:gd name="T65" fmla="*/ 159537 h 940"/>
              <a:gd name="T66" fmla="*/ 220097 w 1836"/>
              <a:gd name="T67" fmla="*/ 143476 h 940"/>
              <a:gd name="T68" fmla="*/ 123254 w 1836"/>
              <a:gd name="T69" fmla="*/ 101718 h 940"/>
              <a:gd name="T70" fmla="*/ 228901 w 1836"/>
              <a:gd name="T71" fmla="*/ 92082 h 940"/>
              <a:gd name="T72" fmla="*/ 132058 w 1836"/>
              <a:gd name="T73" fmla="*/ 72809 h 940"/>
              <a:gd name="T74" fmla="*/ 193685 w 1836"/>
              <a:gd name="T75" fmla="*/ 59960 h 940"/>
              <a:gd name="T76" fmla="*/ 176078 w 1836"/>
              <a:gd name="T77" fmla="*/ 50324 h 940"/>
              <a:gd name="T78" fmla="*/ 123254 w 1836"/>
              <a:gd name="T79" fmla="*/ 37475 h 940"/>
              <a:gd name="T80" fmla="*/ 61627 w 1836"/>
              <a:gd name="T81" fmla="*/ 11778 h 940"/>
              <a:gd name="T82" fmla="*/ 8804 w 1836"/>
              <a:gd name="T83" fmla="*/ 2141 h 94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36"/>
              <a:gd name="T127" fmla="*/ 0 h 940"/>
              <a:gd name="T128" fmla="*/ 1836 w 1836"/>
              <a:gd name="T129" fmla="*/ 940 h 940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36" h="940">
                <a:moveTo>
                  <a:pt x="6" y="4"/>
                </a:moveTo>
                <a:cubicBezTo>
                  <a:pt x="454" y="6"/>
                  <a:pt x="932" y="0"/>
                  <a:pt x="1380" y="10"/>
                </a:cubicBezTo>
                <a:cubicBezTo>
                  <a:pt x="1374" y="10"/>
                  <a:pt x="1338" y="26"/>
                  <a:pt x="1332" y="34"/>
                </a:cubicBezTo>
                <a:cubicBezTo>
                  <a:pt x="1314" y="59"/>
                  <a:pt x="1284" y="112"/>
                  <a:pt x="1284" y="112"/>
                </a:cubicBezTo>
                <a:cubicBezTo>
                  <a:pt x="1302" y="139"/>
                  <a:pt x="1323" y="160"/>
                  <a:pt x="1350" y="178"/>
                </a:cubicBezTo>
                <a:cubicBezTo>
                  <a:pt x="1338" y="182"/>
                  <a:pt x="1326" y="186"/>
                  <a:pt x="1314" y="190"/>
                </a:cubicBezTo>
                <a:cubicBezTo>
                  <a:pt x="1300" y="195"/>
                  <a:pt x="1278" y="214"/>
                  <a:pt x="1278" y="214"/>
                </a:cubicBezTo>
                <a:cubicBezTo>
                  <a:pt x="1253" y="265"/>
                  <a:pt x="1286" y="298"/>
                  <a:pt x="1326" y="328"/>
                </a:cubicBezTo>
                <a:cubicBezTo>
                  <a:pt x="1296" y="348"/>
                  <a:pt x="1279" y="381"/>
                  <a:pt x="1254" y="406"/>
                </a:cubicBezTo>
                <a:cubicBezTo>
                  <a:pt x="1236" y="460"/>
                  <a:pt x="1286" y="477"/>
                  <a:pt x="1314" y="514"/>
                </a:cubicBezTo>
                <a:cubicBezTo>
                  <a:pt x="1295" y="542"/>
                  <a:pt x="1266" y="568"/>
                  <a:pt x="1242" y="592"/>
                </a:cubicBezTo>
                <a:cubicBezTo>
                  <a:pt x="1253" y="638"/>
                  <a:pt x="1238" y="596"/>
                  <a:pt x="1272" y="634"/>
                </a:cubicBezTo>
                <a:cubicBezTo>
                  <a:pt x="1276" y="639"/>
                  <a:pt x="1337" y="707"/>
                  <a:pt x="1344" y="718"/>
                </a:cubicBezTo>
                <a:cubicBezTo>
                  <a:pt x="1306" y="724"/>
                  <a:pt x="1278" y="736"/>
                  <a:pt x="1242" y="748"/>
                </a:cubicBezTo>
                <a:cubicBezTo>
                  <a:pt x="1240" y="754"/>
                  <a:pt x="1234" y="760"/>
                  <a:pt x="1236" y="766"/>
                </a:cubicBezTo>
                <a:cubicBezTo>
                  <a:pt x="1239" y="774"/>
                  <a:pt x="1248" y="778"/>
                  <a:pt x="1254" y="784"/>
                </a:cubicBezTo>
                <a:cubicBezTo>
                  <a:pt x="1280" y="814"/>
                  <a:pt x="1316" y="805"/>
                  <a:pt x="1338" y="838"/>
                </a:cubicBezTo>
                <a:cubicBezTo>
                  <a:pt x="1380" y="940"/>
                  <a:pt x="1836" y="918"/>
                  <a:pt x="0" y="910"/>
                </a:cubicBezTo>
                <a:cubicBezTo>
                  <a:pt x="36" y="883"/>
                  <a:pt x="65" y="846"/>
                  <a:pt x="108" y="832"/>
                </a:cubicBezTo>
                <a:cubicBezTo>
                  <a:pt x="112" y="826"/>
                  <a:pt x="120" y="821"/>
                  <a:pt x="120" y="814"/>
                </a:cubicBezTo>
                <a:cubicBezTo>
                  <a:pt x="120" y="804"/>
                  <a:pt x="65" y="758"/>
                  <a:pt x="54" y="742"/>
                </a:cubicBezTo>
                <a:cubicBezTo>
                  <a:pt x="58" y="736"/>
                  <a:pt x="60" y="728"/>
                  <a:pt x="66" y="724"/>
                </a:cubicBezTo>
                <a:cubicBezTo>
                  <a:pt x="90" y="709"/>
                  <a:pt x="141" y="697"/>
                  <a:pt x="168" y="688"/>
                </a:cubicBezTo>
                <a:cubicBezTo>
                  <a:pt x="158" y="659"/>
                  <a:pt x="126" y="636"/>
                  <a:pt x="102" y="616"/>
                </a:cubicBezTo>
                <a:cubicBezTo>
                  <a:pt x="84" y="601"/>
                  <a:pt x="60" y="562"/>
                  <a:pt x="60" y="562"/>
                </a:cubicBezTo>
                <a:cubicBezTo>
                  <a:pt x="90" y="560"/>
                  <a:pt x="122" y="568"/>
                  <a:pt x="150" y="556"/>
                </a:cubicBezTo>
                <a:cubicBezTo>
                  <a:pt x="159" y="552"/>
                  <a:pt x="139" y="540"/>
                  <a:pt x="132" y="532"/>
                </a:cubicBezTo>
                <a:cubicBezTo>
                  <a:pt x="55" y="444"/>
                  <a:pt x="165" y="579"/>
                  <a:pt x="84" y="478"/>
                </a:cubicBezTo>
                <a:cubicBezTo>
                  <a:pt x="80" y="465"/>
                  <a:pt x="61" y="454"/>
                  <a:pt x="66" y="442"/>
                </a:cubicBezTo>
                <a:cubicBezTo>
                  <a:pt x="72" y="426"/>
                  <a:pt x="130" y="426"/>
                  <a:pt x="150" y="424"/>
                </a:cubicBezTo>
                <a:cubicBezTo>
                  <a:pt x="113" y="401"/>
                  <a:pt x="103" y="403"/>
                  <a:pt x="84" y="370"/>
                </a:cubicBezTo>
                <a:cubicBezTo>
                  <a:pt x="75" y="355"/>
                  <a:pt x="60" y="322"/>
                  <a:pt x="60" y="322"/>
                </a:cubicBezTo>
                <a:cubicBezTo>
                  <a:pt x="96" y="298"/>
                  <a:pt x="145" y="302"/>
                  <a:pt x="186" y="298"/>
                </a:cubicBezTo>
                <a:cubicBezTo>
                  <a:pt x="175" y="287"/>
                  <a:pt x="160" y="280"/>
                  <a:pt x="150" y="268"/>
                </a:cubicBezTo>
                <a:cubicBezTo>
                  <a:pt x="125" y="240"/>
                  <a:pt x="114" y="210"/>
                  <a:pt x="84" y="190"/>
                </a:cubicBezTo>
                <a:cubicBezTo>
                  <a:pt x="107" y="184"/>
                  <a:pt x="214" y="191"/>
                  <a:pt x="156" y="172"/>
                </a:cubicBezTo>
                <a:cubicBezTo>
                  <a:pt x="135" y="151"/>
                  <a:pt x="119" y="143"/>
                  <a:pt x="90" y="136"/>
                </a:cubicBezTo>
                <a:cubicBezTo>
                  <a:pt x="119" y="117"/>
                  <a:pt x="178" y="127"/>
                  <a:pt x="132" y="112"/>
                </a:cubicBezTo>
                <a:cubicBezTo>
                  <a:pt x="128" y="106"/>
                  <a:pt x="125" y="99"/>
                  <a:pt x="120" y="94"/>
                </a:cubicBezTo>
                <a:cubicBezTo>
                  <a:pt x="109" y="85"/>
                  <a:pt x="84" y="70"/>
                  <a:pt x="84" y="70"/>
                </a:cubicBezTo>
                <a:cubicBezTo>
                  <a:pt x="69" y="47"/>
                  <a:pt x="66" y="33"/>
                  <a:pt x="42" y="22"/>
                </a:cubicBezTo>
                <a:cubicBezTo>
                  <a:pt x="4" y="5"/>
                  <a:pt x="6" y="23"/>
                  <a:pt x="6" y="4"/>
                </a:cubicBezTo>
                <a:close/>
              </a:path>
            </a:pathLst>
          </a:custGeom>
          <a:solidFill>
            <a:srgbClr val="FFCC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546900" y="962097"/>
            <a:ext cx="5233413" cy="8556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成绩超快发布（现在）</a:t>
            </a:r>
          </a:p>
        </p:txBody>
      </p:sp>
      <p:graphicFrame>
        <p:nvGraphicFramePr>
          <p:cNvPr id="5" name="内容占位符 3"/>
          <p:cNvGraphicFramePr>
            <a:graphicFrameLocks/>
          </p:cNvGraphicFramePr>
          <p:nvPr>
            <p:extLst/>
          </p:nvPr>
        </p:nvGraphicFramePr>
        <p:xfrm>
          <a:off x="1134055" y="1474848"/>
          <a:ext cx="6875838" cy="3326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组 4"/>
          <p:cNvGrpSpPr>
            <a:grpSpLocks/>
          </p:cNvGrpSpPr>
          <p:nvPr/>
        </p:nvGrpSpPr>
        <p:grpSpPr bwMode="auto">
          <a:xfrm>
            <a:off x="3198576" y="3783331"/>
            <a:ext cx="2364024" cy="2217420"/>
            <a:chOff x="3391582" y="4386398"/>
            <a:chExt cx="2467193" cy="2471602"/>
          </a:xfrm>
        </p:grpSpPr>
        <p:pic>
          <p:nvPicPr>
            <p:cNvPr id="7" name="图片 2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105"/>
            <a:stretch>
              <a:fillRect/>
            </a:stretch>
          </p:blipFill>
          <p:spPr bwMode="auto">
            <a:xfrm>
              <a:off x="3391582" y="5302327"/>
              <a:ext cx="2360837" cy="1555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3"/>
            <p:cNvSpPr txBox="1"/>
            <p:nvPr/>
          </p:nvSpPr>
          <p:spPr>
            <a:xfrm>
              <a:off x="3529618" y="4386398"/>
              <a:ext cx="2329157" cy="106347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zh-CN" altLang="en-US" dirty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人工操作用时</a:t>
              </a:r>
              <a:endParaRPr lang="en-US" altLang="zh-CN" sz="280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2800" dirty="0">
                  <a:latin typeface="华文中宋" pitchFamily="2" charset="-122"/>
                  <a:ea typeface="华文中宋" pitchFamily="2" charset="-122"/>
                </a:rPr>
                <a:t>&lt; </a:t>
              </a:r>
              <a:r>
                <a:rPr lang="en-US" altLang="zh-CN" sz="3200" dirty="0">
                  <a:solidFill>
                    <a:srgbClr val="7F7F7F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r>
                <a:rPr lang="en-US" altLang="zh-CN" sz="2800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分钟</a:t>
              </a:r>
              <a:endParaRPr lang="zh-CN" altLang="en-US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35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Cowala\Desktop\3d\Comp_8003488769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024" y="5188017"/>
            <a:ext cx="2978261" cy="168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501285" y="435549"/>
            <a:ext cx="8589000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问题：</a:t>
            </a:r>
            <a:endParaRPr lang="en-US" altLang="zh-CN" sz="2800" b="1" dirty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如何持续关注每一位同学</a:t>
            </a:r>
            <a:r>
              <a:rPr lang="zh-CN" altLang="en-US" sz="28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？</a:t>
            </a:r>
            <a:endParaRPr lang="en-US" altLang="zh-CN" sz="2800" b="1" dirty="0" smtClean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如何</a:t>
            </a:r>
            <a:r>
              <a:rPr lang="zh-CN" altLang="en-US" sz="2800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利用考试数据结果激励每一位同学？</a:t>
            </a:r>
            <a:endParaRPr lang="en-US" altLang="zh-CN" sz="2800" b="1" dirty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如何</a:t>
            </a:r>
            <a:r>
              <a:rPr lang="zh-CN" altLang="en-US" sz="2800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动态跟踪每一位同学的每次</a:t>
            </a:r>
            <a:r>
              <a:rPr lang="zh-CN" altLang="en-US" sz="28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考试成绩的变化？</a:t>
            </a:r>
            <a:endParaRPr lang="en-US" altLang="zh-CN" sz="2800" b="1" dirty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怎样</a:t>
            </a:r>
            <a:r>
              <a:rPr lang="zh-CN" altLang="en-US" sz="2800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让每一位同学客观、准确、及时、清晰了解自己的学业成绩</a:t>
            </a:r>
            <a:r>
              <a:rPr lang="zh-CN" altLang="en-US" sz="28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？发现问题并解决问题？</a:t>
            </a:r>
            <a:endParaRPr lang="en-US" altLang="zh-CN" sz="2800" b="1" dirty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  <a:p>
            <a:r>
              <a:rPr lang="zh-CN" altLang="en-US" sz="28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    如何</a:t>
            </a:r>
            <a:r>
              <a:rPr lang="en-US" altLang="zh-CN" sz="2800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……</a:t>
            </a:r>
            <a:endParaRPr lang="zh-CN" altLang="en-US" sz="2800" b="1" dirty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4" name="Picture 2" descr="c:\users\administrator\appdata\roaming\360se6\User Data\temp\20140625150201-338136207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8" b="16319"/>
          <a:stretch/>
        </p:blipFill>
        <p:spPr bwMode="auto">
          <a:xfrm>
            <a:off x="3604657" y="5188017"/>
            <a:ext cx="2679750" cy="191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01285" y="3717709"/>
            <a:ext cx="8589000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如何科学、有效利用考试数据，</a:t>
            </a:r>
            <a:endParaRPr lang="en-US" altLang="zh-CN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  <a:p>
            <a:r>
              <a:rPr lang="zh-CN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发挥考试的作用</a:t>
            </a:r>
            <a:endParaRPr lang="en-US" altLang="zh-CN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——</a:t>
            </a:r>
            <a:r>
              <a:rPr lang="zh-CN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检测</a:t>
            </a:r>
            <a:r>
              <a:rPr lang="zh-CN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、评定、选拔、诊断、反馈和</a:t>
            </a:r>
            <a:r>
              <a:rPr lang="zh-CN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激励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等</a:t>
            </a:r>
            <a:endParaRPr lang="zh-CN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906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dministrator\appdata\roaming\360se6\User Data\temp\1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1" t="25401" r="14525" b="6452"/>
          <a:stretch/>
        </p:blipFill>
        <p:spPr bwMode="auto">
          <a:xfrm>
            <a:off x="1469572" y="1590752"/>
            <a:ext cx="6531429" cy="421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631372" y="970190"/>
            <a:ext cx="7641770" cy="47863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 dirty="0">
                <a:latin typeface="华文中宋" pitchFamily="2" charset="-122"/>
                <a:ea typeface="华文中宋" pitchFamily="2" charset="-122"/>
              </a:rPr>
              <a:t>大数据为学生提供升学目标可行性分析</a:t>
            </a:r>
          </a:p>
        </p:txBody>
      </p:sp>
    </p:spTree>
    <p:extLst>
      <p:ext uri="{BB962C8B-B14F-4D97-AF65-F5344CB8AC3E}">
        <p14:creationId xmlns:p14="http://schemas.microsoft.com/office/powerpoint/2010/main" val="59864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6063" y="2641989"/>
            <a:ext cx="8443337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r"/>
            <a:r>
              <a:rPr lang="en-US" altLang="zh-CN" sz="5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Q3:</a:t>
            </a:r>
            <a:r>
              <a:rPr lang="zh-CN" altLang="en-US" sz="5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如何及时化解学生的疑问</a:t>
            </a:r>
            <a:endParaRPr lang="zh-CN" altLang="en-US" sz="5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486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6" y="1231049"/>
            <a:ext cx="8976002" cy="405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118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istrator\appdata\roaming\360se6\User Data\temp\20090101120000-1096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18" y="1792969"/>
            <a:ext cx="7594574" cy="365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631372" y="970190"/>
            <a:ext cx="7641770" cy="47863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 dirty="0">
                <a:latin typeface="华文中宋" pitchFamily="2" charset="-122"/>
                <a:ea typeface="华文中宋" pitchFamily="2" charset="-122"/>
              </a:rPr>
              <a:t>学生正在变化</a:t>
            </a:r>
          </a:p>
        </p:txBody>
      </p:sp>
    </p:spTree>
    <p:extLst>
      <p:ext uri="{BB962C8B-B14F-4D97-AF65-F5344CB8AC3E}">
        <p14:creationId xmlns:p14="http://schemas.microsoft.com/office/powerpoint/2010/main" val="75836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istrator\Desktop\rBEhU1HnWrYIAAAAAAPwYeI04RQAABOcQAAAAAAA_B5591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3" r="14880"/>
          <a:stretch/>
        </p:blipFill>
        <p:spPr bwMode="auto">
          <a:xfrm>
            <a:off x="5589435" y="978361"/>
            <a:ext cx="3336852" cy="474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1219" y="1376855"/>
            <a:ext cx="42520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　　对上一代人而言，网络是工具，对这代人来说，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网络就是世界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　　网络原住民即将占领市场，改变工业、教育和全球政治的时刻，目前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仍处在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权力中心的成人需要了解怎样去改变自己习惯的生活规则，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教育方式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，甚至法律与制度，以适应这新崛起的一代。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右箭头 2"/>
          <p:cNvSpPr/>
          <p:nvPr/>
        </p:nvSpPr>
        <p:spPr>
          <a:xfrm rot="13374514">
            <a:off x="4811486" y="3705964"/>
            <a:ext cx="1251857" cy="7511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90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Freeform 9"/>
          <p:cNvSpPr>
            <a:spLocks/>
          </p:cNvSpPr>
          <p:nvPr/>
        </p:nvSpPr>
        <p:spPr bwMode="auto">
          <a:xfrm>
            <a:off x="1426342" y="953691"/>
            <a:ext cx="8414344" cy="566738"/>
          </a:xfrm>
          <a:custGeom>
            <a:avLst/>
            <a:gdLst>
              <a:gd name="T0" fmla="*/ 8238 w 1836"/>
              <a:gd name="T1" fmla="*/ 2141 h 940"/>
              <a:gd name="T2" fmla="*/ 1894832 w 1836"/>
              <a:gd name="T3" fmla="*/ 5354 h 940"/>
              <a:gd name="T4" fmla="*/ 1828925 w 1836"/>
              <a:gd name="T5" fmla="*/ 18202 h 940"/>
              <a:gd name="T6" fmla="*/ 1763017 w 1836"/>
              <a:gd name="T7" fmla="*/ 59960 h 940"/>
              <a:gd name="T8" fmla="*/ 1853640 w 1836"/>
              <a:gd name="T9" fmla="*/ 95294 h 940"/>
              <a:gd name="T10" fmla="*/ 1804209 w 1836"/>
              <a:gd name="T11" fmla="*/ 101718 h 940"/>
              <a:gd name="T12" fmla="*/ 1754779 w 1836"/>
              <a:gd name="T13" fmla="*/ 114567 h 940"/>
              <a:gd name="T14" fmla="*/ 1820686 w 1836"/>
              <a:gd name="T15" fmla="*/ 175598 h 940"/>
              <a:gd name="T16" fmla="*/ 1721825 w 1836"/>
              <a:gd name="T17" fmla="*/ 217356 h 940"/>
              <a:gd name="T18" fmla="*/ 1804209 w 1836"/>
              <a:gd name="T19" fmla="*/ 275175 h 940"/>
              <a:gd name="T20" fmla="*/ 1705349 w 1836"/>
              <a:gd name="T21" fmla="*/ 316933 h 940"/>
              <a:gd name="T22" fmla="*/ 1746541 w 1836"/>
              <a:gd name="T23" fmla="*/ 339418 h 940"/>
              <a:gd name="T24" fmla="*/ 1845401 w 1836"/>
              <a:gd name="T25" fmla="*/ 384388 h 940"/>
              <a:gd name="T26" fmla="*/ 1705349 w 1836"/>
              <a:gd name="T27" fmla="*/ 400449 h 940"/>
              <a:gd name="T28" fmla="*/ 1697110 w 1836"/>
              <a:gd name="T29" fmla="*/ 410085 h 940"/>
              <a:gd name="T30" fmla="*/ 1721825 w 1836"/>
              <a:gd name="T31" fmla="*/ 419722 h 940"/>
              <a:gd name="T32" fmla="*/ 1837163 w 1836"/>
              <a:gd name="T33" fmla="*/ 448631 h 940"/>
              <a:gd name="T34" fmla="*/ 0 w 1836"/>
              <a:gd name="T35" fmla="*/ 487177 h 940"/>
              <a:gd name="T36" fmla="*/ 148291 w 1836"/>
              <a:gd name="T37" fmla="*/ 445419 h 940"/>
              <a:gd name="T38" fmla="*/ 164768 w 1836"/>
              <a:gd name="T39" fmla="*/ 435783 h 940"/>
              <a:gd name="T40" fmla="*/ 74146 w 1836"/>
              <a:gd name="T41" fmla="*/ 397237 h 940"/>
              <a:gd name="T42" fmla="*/ 90622 w 1836"/>
              <a:gd name="T43" fmla="*/ 387600 h 940"/>
              <a:gd name="T44" fmla="*/ 230675 w 1836"/>
              <a:gd name="T45" fmla="*/ 368327 h 940"/>
              <a:gd name="T46" fmla="*/ 140053 w 1836"/>
              <a:gd name="T47" fmla="*/ 329781 h 940"/>
              <a:gd name="T48" fmla="*/ 82384 w 1836"/>
              <a:gd name="T49" fmla="*/ 300872 h 940"/>
              <a:gd name="T50" fmla="*/ 205960 w 1836"/>
              <a:gd name="T51" fmla="*/ 297660 h 940"/>
              <a:gd name="T52" fmla="*/ 181245 w 1836"/>
              <a:gd name="T53" fmla="*/ 284811 h 940"/>
              <a:gd name="T54" fmla="*/ 115338 w 1836"/>
              <a:gd name="T55" fmla="*/ 255902 h 940"/>
              <a:gd name="T56" fmla="*/ 90622 w 1836"/>
              <a:gd name="T57" fmla="*/ 236629 h 940"/>
              <a:gd name="T58" fmla="*/ 205960 w 1836"/>
              <a:gd name="T59" fmla="*/ 226992 h 940"/>
              <a:gd name="T60" fmla="*/ 115338 w 1836"/>
              <a:gd name="T61" fmla="*/ 198083 h 940"/>
              <a:gd name="T62" fmla="*/ 82384 w 1836"/>
              <a:gd name="T63" fmla="*/ 172386 h 940"/>
              <a:gd name="T64" fmla="*/ 255390 w 1836"/>
              <a:gd name="T65" fmla="*/ 159537 h 940"/>
              <a:gd name="T66" fmla="*/ 205960 w 1836"/>
              <a:gd name="T67" fmla="*/ 143476 h 940"/>
              <a:gd name="T68" fmla="*/ 115338 w 1836"/>
              <a:gd name="T69" fmla="*/ 101718 h 940"/>
              <a:gd name="T70" fmla="*/ 214198 w 1836"/>
              <a:gd name="T71" fmla="*/ 92082 h 940"/>
              <a:gd name="T72" fmla="*/ 123576 w 1836"/>
              <a:gd name="T73" fmla="*/ 72809 h 940"/>
              <a:gd name="T74" fmla="*/ 181245 w 1836"/>
              <a:gd name="T75" fmla="*/ 59960 h 940"/>
              <a:gd name="T76" fmla="*/ 164768 w 1836"/>
              <a:gd name="T77" fmla="*/ 50324 h 940"/>
              <a:gd name="T78" fmla="*/ 115338 w 1836"/>
              <a:gd name="T79" fmla="*/ 37475 h 940"/>
              <a:gd name="T80" fmla="*/ 57669 w 1836"/>
              <a:gd name="T81" fmla="*/ 11778 h 940"/>
              <a:gd name="T82" fmla="*/ 8238 w 1836"/>
              <a:gd name="T83" fmla="*/ 2141 h 94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36"/>
              <a:gd name="T127" fmla="*/ 0 h 940"/>
              <a:gd name="T128" fmla="*/ 1836 w 1836"/>
              <a:gd name="T129" fmla="*/ 940 h 940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36" h="940">
                <a:moveTo>
                  <a:pt x="6" y="4"/>
                </a:moveTo>
                <a:cubicBezTo>
                  <a:pt x="454" y="6"/>
                  <a:pt x="932" y="0"/>
                  <a:pt x="1380" y="10"/>
                </a:cubicBezTo>
                <a:cubicBezTo>
                  <a:pt x="1374" y="10"/>
                  <a:pt x="1338" y="26"/>
                  <a:pt x="1332" y="34"/>
                </a:cubicBezTo>
                <a:cubicBezTo>
                  <a:pt x="1314" y="59"/>
                  <a:pt x="1284" y="112"/>
                  <a:pt x="1284" y="112"/>
                </a:cubicBezTo>
                <a:cubicBezTo>
                  <a:pt x="1302" y="139"/>
                  <a:pt x="1323" y="160"/>
                  <a:pt x="1350" y="178"/>
                </a:cubicBezTo>
                <a:cubicBezTo>
                  <a:pt x="1338" y="182"/>
                  <a:pt x="1326" y="186"/>
                  <a:pt x="1314" y="190"/>
                </a:cubicBezTo>
                <a:cubicBezTo>
                  <a:pt x="1300" y="195"/>
                  <a:pt x="1278" y="214"/>
                  <a:pt x="1278" y="214"/>
                </a:cubicBezTo>
                <a:cubicBezTo>
                  <a:pt x="1253" y="265"/>
                  <a:pt x="1286" y="298"/>
                  <a:pt x="1326" y="328"/>
                </a:cubicBezTo>
                <a:cubicBezTo>
                  <a:pt x="1296" y="348"/>
                  <a:pt x="1279" y="381"/>
                  <a:pt x="1254" y="406"/>
                </a:cubicBezTo>
                <a:cubicBezTo>
                  <a:pt x="1236" y="460"/>
                  <a:pt x="1286" y="477"/>
                  <a:pt x="1314" y="514"/>
                </a:cubicBezTo>
                <a:cubicBezTo>
                  <a:pt x="1295" y="542"/>
                  <a:pt x="1266" y="568"/>
                  <a:pt x="1242" y="592"/>
                </a:cubicBezTo>
                <a:cubicBezTo>
                  <a:pt x="1253" y="638"/>
                  <a:pt x="1238" y="596"/>
                  <a:pt x="1272" y="634"/>
                </a:cubicBezTo>
                <a:cubicBezTo>
                  <a:pt x="1276" y="639"/>
                  <a:pt x="1337" y="707"/>
                  <a:pt x="1344" y="718"/>
                </a:cubicBezTo>
                <a:cubicBezTo>
                  <a:pt x="1306" y="724"/>
                  <a:pt x="1278" y="736"/>
                  <a:pt x="1242" y="748"/>
                </a:cubicBezTo>
                <a:cubicBezTo>
                  <a:pt x="1240" y="754"/>
                  <a:pt x="1234" y="760"/>
                  <a:pt x="1236" y="766"/>
                </a:cubicBezTo>
                <a:cubicBezTo>
                  <a:pt x="1239" y="774"/>
                  <a:pt x="1248" y="778"/>
                  <a:pt x="1254" y="784"/>
                </a:cubicBezTo>
                <a:cubicBezTo>
                  <a:pt x="1280" y="814"/>
                  <a:pt x="1316" y="805"/>
                  <a:pt x="1338" y="838"/>
                </a:cubicBezTo>
                <a:cubicBezTo>
                  <a:pt x="1380" y="940"/>
                  <a:pt x="1836" y="918"/>
                  <a:pt x="0" y="910"/>
                </a:cubicBezTo>
                <a:cubicBezTo>
                  <a:pt x="36" y="883"/>
                  <a:pt x="65" y="846"/>
                  <a:pt x="108" y="832"/>
                </a:cubicBezTo>
                <a:cubicBezTo>
                  <a:pt x="112" y="826"/>
                  <a:pt x="120" y="821"/>
                  <a:pt x="120" y="814"/>
                </a:cubicBezTo>
                <a:cubicBezTo>
                  <a:pt x="120" y="804"/>
                  <a:pt x="65" y="758"/>
                  <a:pt x="54" y="742"/>
                </a:cubicBezTo>
                <a:cubicBezTo>
                  <a:pt x="58" y="736"/>
                  <a:pt x="60" y="728"/>
                  <a:pt x="66" y="724"/>
                </a:cubicBezTo>
                <a:cubicBezTo>
                  <a:pt x="90" y="709"/>
                  <a:pt x="141" y="697"/>
                  <a:pt x="168" y="688"/>
                </a:cubicBezTo>
                <a:cubicBezTo>
                  <a:pt x="158" y="659"/>
                  <a:pt x="126" y="636"/>
                  <a:pt x="102" y="616"/>
                </a:cubicBezTo>
                <a:cubicBezTo>
                  <a:pt x="84" y="601"/>
                  <a:pt x="60" y="562"/>
                  <a:pt x="60" y="562"/>
                </a:cubicBezTo>
                <a:cubicBezTo>
                  <a:pt x="90" y="560"/>
                  <a:pt x="122" y="568"/>
                  <a:pt x="150" y="556"/>
                </a:cubicBezTo>
                <a:cubicBezTo>
                  <a:pt x="159" y="552"/>
                  <a:pt x="139" y="540"/>
                  <a:pt x="132" y="532"/>
                </a:cubicBezTo>
                <a:cubicBezTo>
                  <a:pt x="55" y="444"/>
                  <a:pt x="165" y="579"/>
                  <a:pt x="84" y="478"/>
                </a:cubicBezTo>
                <a:cubicBezTo>
                  <a:pt x="80" y="465"/>
                  <a:pt x="61" y="454"/>
                  <a:pt x="66" y="442"/>
                </a:cubicBezTo>
                <a:cubicBezTo>
                  <a:pt x="72" y="426"/>
                  <a:pt x="130" y="426"/>
                  <a:pt x="150" y="424"/>
                </a:cubicBezTo>
                <a:cubicBezTo>
                  <a:pt x="113" y="401"/>
                  <a:pt x="103" y="403"/>
                  <a:pt x="84" y="370"/>
                </a:cubicBezTo>
                <a:cubicBezTo>
                  <a:pt x="75" y="355"/>
                  <a:pt x="60" y="322"/>
                  <a:pt x="60" y="322"/>
                </a:cubicBezTo>
                <a:cubicBezTo>
                  <a:pt x="96" y="298"/>
                  <a:pt x="145" y="302"/>
                  <a:pt x="186" y="298"/>
                </a:cubicBezTo>
                <a:cubicBezTo>
                  <a:pt x="175" y="287"/>
                  <a:pt x="160" y="280"/>
                  <a:pt x="150" y="268"/>
                </a:cubicBezTo>
                <a:cubicBezTo>
                  <a:pt x="125" y="240"/>
                  <a:pt x="114" y="210"/>
                  <a:pt x="84" y="190"/>
                </a:cubicBezTo>
                <a:cubicBezTo>
                  <a:pt x="107" y="184"/>
                  <a:pt x="214" y="191"/>
                  <a:pt x="156" y="172"/>
                </a:cubicBezTo>
                <a:cubicBezTo>
                  <a:pt x="135" y="151"/>
                  <a:pt x="119" y="143"/>
                  <a:pt x="90" y="136"/>
                </a:cubicBezTo>
                <a:cubicBezTo>
                  <a:pt x="119" y="117"/>
                  <a:pt x="178" y="127"/>
                  <a:pt x="132" y="112"/>
                </a:cubicBezTo>
                <a:cubicBezTo>
                  <a:pt x="128" y="106"/>
                  <a:pt x="125" y="99"/>
                  <a:pt x="120" y="94"/>
                </a:cubicBezTo>
                <a:cubicBezTo>
                  <a:pt x="109" y="85"/>
                  <a:pt x="84" y="70"/>
                  <a:pt x="84" y="70"/>
                </a:cubicBezTo>
                <a:cubicBezTo>
                  <a:pt x="69" y="47"/>
                  <a:pt x="66" y="33"/>
                  <a:pt x="42" y="22"/>
                </a:cubicBezTo>
                <a:cubicBezTo>
                  <a:pt x="4" y="5"/>
                  <a:pt x="6" y="23"/>
                  <a:pt x="6" y="4"/>
                </a:cubicBezTo>
                <a:close/>
              </a:path>
            </a:pathLst>
          </a:custGeom>
          <a:solidFill>
            <a:srgbClr val="0000FF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337" name="文本框 30"/>
          <p:cNvSpPr txBox="1">
            <a:spLocks noChangeArrowheads="1"/>
          </p:cNvSpPr>
          <p:nvPr/>
        </p:nvSpPr>
        <p:spPr bwMode="auto">
          <a:xfrm>
            <a:off x="150579" y="3576406"/>
            <a:ext cx="4538866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至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月起，我校教师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团队已制作</a:t>
            </a:r>
            <a:r>
              <a:rPr lang="en-US" altLang="zh-CN" sz="2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57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节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微课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，总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时长</a:t>
            </a:r>
            <a:r>
              <a:rPr lang="en-US" altLang="zh-CN" sz="2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456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个分钟，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超过</a:t>
            </a:r>
            <a:r>
              <a:rPr lang="en-US" altLang="zh-CN" sz="2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16258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次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播放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总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时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长</a:t>
            </a:r>
            <a:r>
              <a:rPr lang="en-US" altLang="zh-CN" sz="2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1574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小时，等同于</a:t>
            </a:r>
            <a:r>
              <a:rPr lang="en-US" altLang="zh-CN" sz="2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2361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节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40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分钟的授课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339" name="标题 1"/>
          <p:cNvSpPr txBox="1">
            <a:spLocks/>
          </p:cNvSpPr>
          <p:nvPr/>
        </p:nvSpPr>
        <p:spPr bwMode="auto">
          <a:xfrm>
            <a:off x="2295525" y="953691"/>
            <a:ext cx="497205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32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微</a:t>
            </a:r>
            <a:r>
              <a:rPr lang="zh-CN" altLang="en-US" sz="32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课堂</a:t>
            </a:r>
            <a:r>
              <a:rPr lang="en-US" altLang="zh-CN" sz="32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320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师生再联结</a:t>
            </a:r>
            <a:endParaRPr lang="en-US" altLang="zh-CN" sz="32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14340" name="组 2"/>
          <p:cNvGrpSpPr>
            <a:grpSpLocks/>
          </p:cNvGrpSpPr>
          <p:nvPr/>
        </p:nvGrpSpPr>
        <p:grpSpPr bwMode="auto">
          <a:xfrm>
            <a:off x="2214563" y="1633538"/>
            <a:ext cx="6604000" cy="3558515"/>
            <a:chOff x="2299960" y="801999"/>
            <a:chExt cx="6603345" cy="4744504"/>
          </a:xfrm>
        </p:grpSpPr>
        <p:grpSp>
          <p:nvGrpSpPr>
            <p:cNvPr id="14341" name="组 1"/>
            <p:cNvGrpSpPr>
              <a:grpSpLocks/>
            </p:cNvGrpSpPr>
            <p:nvPr/>
          </p:nvGrpSpPr>
          <p:grpSpPr bwMode="auto">
            <a:xfrm>
              <a:off x="3323171" y="801999"/>
              <a:ext cx="5580134" cy="4744504"/>
              <a:chOff x="3323171" y="801999"/>
              <a:chExt cx="5580134" cy="4744504"/>
            </a:xfrm>
          </p:grpSpPr>
          <p:grpSp>
            <p:nvGrpSpPr>
              <p:cNvPr id="14343" name="组 202"/>
              <p:cNvGrpSpPr>
                <a:grpSpLocks/>
              </p:cNvGrpSpPr>
              <p:nvPr/>
            </p:nvGrpSpPr>
            <p:grpSpPr bwMode="auto">
              <a:xfrm>
                <a:off x="4656304" y="1022135"/>
                <a:ext cx="4247001" cy="4524368"/>
                <a:chOff x="2876413" y="484188"/>
                <a:chExt cx="5761243" cy="6105382"/>
              </a:xfrm>
            </p:grpSpPr>
            <p:pic>
              <p:nvPicPr>
                <p:cNvPr id="14347" name="图片 13"/>
                <p:cNvPicPr>
                  <a:picLocks noChangeAspect="1"/>
                </p:cNvPicPr>
                <p:nvPr/>
              </p:nvPicPr>
              <p:blipFill>
                <a:blip r:embed="rId3" cstate="email">
                  <a:clrChange>
                    <a:clrFrom>
                      <a:srgbClr val="FDFFFE"/>
                    </a:clrFrom>
                    <a:clrTo>
                      <a:srgbClr val="FDFFFE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76413" y="804716"/>
                  <a:ext cx="3598863" cy="2808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348" name="文本框 9"/>
                <p:cNvSpPr txBox="1">
                  <a:spLocks noChangeArrowheads="1"/>
                </p:cNvSpPr>
                <p:nvPr/>
              </p:nvSpPr>
              <p:spPr bwMode="auto">
                <a:xfrm>
                  <a:off x="3678238" y="484188"/>
                  <a:ext cx="1343025" cy="6644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r>
                    <a:rPr lang="zh-CN" altLang="en-US" sz="1800" b="1">
                      <a:solidFill>
                        <a:srgbClr val="000000"/>
                      </a:solidFill>
                      <a:latin typeface="黑体" pitchFamily="49" charset="-122"/>
                      <a:ea typeface="黑体" pitchFamily="49" charset="-122"/>
                    </a:rPr>
                    <a:t>总长度</a:t>
                  </a:r>
                </a:p>
              </p:txBody>
            </p:sp>
            <p:sp>
              <p:nvSpPr>
                <p:cNvPr id="206" name="文本框 205"/>
                <p:cNvSpPr txBox="1"/>
                <p:nvPr/>
              </p:nvSpPr>
              <p:spPr>
                <a:xfrm rot="19708204">
                  <a:off x="3560222" y="1529294"/>
                  <a:ext cx="2439881" cy="941372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en-US" altLang="zh-CN" sz="2800" b="1" dirty="0">
                      <a:effectLst>
                        <a:glow rad="63500">
                          <a:srgbClr val="F2E305">
                            <a:alpha val="67000"/>
                          </a:srgbClr>
                        </a:glow>
                      </a:effectLst>
                      <a:latin typeface="Century Gothic" charset="0"/>
                      <a:ea typeface="宋体" charset="0"/>
                      <a:cs typeface="宋体" charset="0"/>
                    </a:rPr>
                    <a:t>456</a:t>
                  </a:r>
                  <a:r>
                    <a:rPr lang="zh-CN" altLang="en-US" sz="2800" b="1" dirty="0">
                      <a:effectLst>
                        <a:glow rad="63500">
                          <a:srgbClr val="F2E305">
                            <a:alpha val="67000"/>
                          </a:srgbClr>
                        </a:glow>
                      </a:effectLst>
                      <a:latin typeface="Century Gothic" charset="0"/>
                      <a:ea typeface="宋体" charset="0"/>
                      <a:cs typeface="宋体" charset="0"/>
                    </a:rPr>
                    <a:t> 分钟</a:t>
                  </a:r>
                  <a:endParaRPr lang="zh-CN" altLang="en-US" sz="2800" b="1" dirty="0">
                    <a:effectLst>
                      <a:glow rad="63500">
                        <a:srgbClr val="F2E305">
                          <a:alpha val="67000"/>
                        </a:srgbClr>
                      </a:glow>
                    </a:effectLst>
                    <a:latin typeface="Century Gothic" charset="0"/>
                    <a:ea typeface="宋体" charset="0"/>
                    <a:cs typeface="宋体" charset="0"/>
                  </a:endParaRPr>
                </a:p>
              </p:txBody>
            </p:sp>
            <p:grpSp>
              <p:nvGrpSpPr>
                <p:cNvPr id="14350" name="组 24"/>
                <p:cNvGrpSpPr>
                  <a:grpSpLocks/>
                </p:cNvGrpSpPr>
                <p:nvPr/>
              </p:nvGrpSpPr>
              <p:grpSpPr bwMode="auto">
                <a:xfrm>
                  <a:off x="6510406" y="2247616"/>
                  <a:ext cx="2127250" cy="1731963"/>
                  <a:chOff x="3294604" y="3057789"/>
                  <a:chExt cx="1788775" cy="1443917"/>
                </a:xfrm>
              </p:grpSpPr>
              <p:pic>
                <p:nvPicPr>
                  <p:cNvPr id="14357" name="图片 15"/>
                  <p:cNvPicPr>
                    <a:picLocks noChangeAspect="1"/>
                  </p:cNvPicPr>
                  <p:nvPr/>
                </p:nvPicPr>
                <p:blipFill>
                  <a:blip r:embed="rId4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94604" y="3057789"/>
                    <a:ext cx="1788775" cy="144391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15" name="矩形 214"/>
                  <p:cNvSpPr>
                    <a:spLocks noChangeArrowheads="1"/>
                  </p:cNvSpPr>
                  <p:nvPr/>
                </p:nvSpPr>
                <p:spPr bwMode="auto">
                  <a:xfrm>
                    <a:off x="3457388" y="3240175"/>
                    <a:ext cx="1435869" cy="1046534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4A7EBB"/>
                    </a:solidFill>
                    <a:miter lim="800000"/>
                    <a:headEnd/>
                    <a:tailEnd/>
                  </a:ln>
                  <a:effectLst>
                    <a:outerShdw blurRad="40000" dist="23000" dir="5400000" rotWithShape="0">
                      <a:srgbClr val="808080">
                        <a:alpha val="34999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pic>
                <p:nvPicPr>
                  <p:cNvPr id="14359" name="图片 17"/>
                  <p:cNvPicPr>
                    <a:picLocks noChangeAspect="1"/>
                  </p:cNvPicPr>
                  <p:nvPr/>
                </p:nvPicPr>
                <p:blipFill>
                  <a:blip r:embed="rId5" cstate="email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57457" y="3580940"/>
                    <a:ext cx="380191" cy="38019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360" name="文本框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36597" y="3548530"/>
                    <a:ext cx="1346782" cy="55398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defRPr kumimoji="1" sz="2400">
                        <a:solidFill>
                          <a:schemeClr val="tx1"/>
                        </a:solidFill>
                        <a:latin typeface="Century Gothic" pitchFamily="34" charset="0"/>
                        <a:ea typeface="宋体" pitchFamily="2" charset="-122"/>
                      </a:defRPr>
                    </a:lvl1pPr>
                    <a:lvl2pPr marL="742950" indent="-285750">
                      <a:defRPr kumimoji="1" sz="2400">
                        <a:solidFill>
                          <a:schemeClr val="tx1"/>
                        </a:solidFill>
                        <a:latin typeface="Century Gothic" pitchFamily="34" charset="0"/>
                        <a:ea typeface="宋体" pitchFamily="2" charset="-122"/>
                      </a:defRPr>
                    </a:lvl2pPr>
                    <a:lvl3pPr marL="1143000" indent="-228600">
                      <a:defRPr kumimoji="1" sz="2400">
                        <a:solidFill>
                          <a:schemeClr val="tx1"/>
                        </a:solidFill>
                        <a:latin typeface="Century Gothic" pitchFamily="34" charset="0"/>
                        <a:ea typeface="宋体" pitchFamily="2" charset="-122"/>
                      </a:defRPr>
                    </a:lvl3pPr>
                    <a:lvl4pPr marL="1600200" indent="-228600">
                      <a:defRPr kumimoji="1" sz="2400">
                        <a:solidFill>
                          <a:schemeClr val="tx1"/>
                        </a:solidFill>
                        <a:latin typeface="Century Gothic" pitchFamily="34" charset="0"/>
                        <a:ea typeface="宋体" pitchFamily="2" charset="-122"/>
                      </a:defRPr>
                    </a:lvl4pPr>
                    <a:lvl5pPr marL="2057400" indent="-228600">
                      <a:defRPr kumimoji="1" sz="2400">
                        <a:solidFill>
                          <a:schemeClr val="tx1"/>
                        </a:solidFill>
                        <a:latin typeface="Century Gothic" pitchFamily="34" charset="0"/>
                        <a:ea typeface="宋体" pitchFamily="2" charset="-122"/>
                      </a:defRPr>
                    </a:lvl5pPr>
                    <a:lvl6pPr marL="25146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Century Gothic" pitchFamily="34" charset="0"/>
                        <a:ea typeface="宋体" pitchFamily="2" charset="-122"/>
                      </a:defRPr>
                    </a:lvl6pPr>
                    <a:lvl7pPr marL="29718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Century Gothic" pitchFamily="34" charset="0"/>
                        <a:ea typeface="宋体" pitchFamily="2" charset="-122"/>
                      </a:defRPr>
                    </a:lvl7pPr>
                    <a:lvl8pPr marL="34290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Century Gothic" pitchFamily="34" charset="0"/>
                        <a:ea typeface="宋体" pitchFamily="2" charset="-122"/>
                      </a:defRPr>
                    </a:lvl8pPr>
                    <a:lvl9pPr marL="38862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Century Gothic" pitchFamily="34" charset="0"/>
                        <a:ea typeface="宋体" pitchFamily="2" charset="-122"/>
                      </a:defRPr>
                    </a:lvl9pPr>
                  </a:lstStyle>
                  <a:p>
                    <a:r>
                      <a:rPr lang="en-US" altLang="zh-CN" sz="1800" b="1" dirty="0">
                        <a:solidFill>
                          <a:srgbClr val="E46C0A"/>
                        </a:solidFill>
                      </a:rPr>
                      <a:t>16258</a:t>
                    </a:r>
                    <a:r>
                      <a:rPr lang="zh-CN" altLang="en-US" sz="1800" b="1" dirty="0">
                        <a:solidFill>
                          <a:srgbClr val="E46C0A"/>
                        </a:solidFill>
                      </a:rPr>
                      <a:t>次</a:t>
                    </a:r>
                    <a:endParaRPr lang="zh-CN" altLang="en-US" sz="1800" dirty="0"/>
                  </a:p>
                </p:txBody>
              </p:sp>
            </p:grpSp>
            <p:pic>
              <p:nvPicPr>
                <p:cNvPr id="14351" name="图片 19"/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13574" y="3951709"/>
                  <a:ext cx="1172606" cy="1144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352" name="文本框 20"/>
                <p:cNvSpPr txBox="1">
                  <a:spLocks noChangeArrowheads="1"/>
                </p:cNvSpPr>
                <p:nvPr/>
              </p:nvSpPr>
              <p:spPr bwMode="auto">
                <a:xfrm>
                  <a:off x="6632231" y="5149824"/>
                  <a:ext cx="2005425" cy="14397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r>
                    <a:rPr lang="zh-CN" altLang="en-US" sz="1800" b="1" dirty="0">
                      <a:solidFill>
                        <a:srgbClr val="000000"/>
                      </a:solidFill>
                      <a:latin typeface="黑体" pitchFamily="49" charset="-122"/>
                      <a:ea typeface="黑体" pitchFamily="49" charset="-122"/>
                    </a:rPr>
                    <a:t>  播放时长</a:t>
                  </a:r>
                  <a:endParaRPr lang="en-US" altLang="zh-CN" sz="2800" b="1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endParaRPr>
                </a:p>
                <a:p>
                  <a:r>
                    <a:rPr lang="en-US" altLang="zh-CN" sz="2800" b="1" dirty="0">
                      <a:solidFill>
                        <a:srgbClr val="E46C0A"/>
                      </a:solidFill>
                      <a:latin typeface="Helvetica" charset="0"/>
                    </a:rPr>
                    <a:t>1574</a:t>
                  </a:r>
                  <a:r>
                    <a:rPr lang="zh-CN" altLang="en-US" sz="1800" dirty="0">
                      <a:latin typeface="黑体" pitchFamily="49" charset="-122"/>
                      <a:ea typeface="黑体" pitchFamily="49" charset="-122"/>
                    </a:rPr>
                    <a:t>小时</a:t>
                  </a:r>
                  <a:endParaRPr lang="zh-CN" altLang="en-US" sz="1800" dirty="0">
                    <a:latin typeface="黑体" pitchFamily="49" charset="-122"/>
                    <a:ea typeface="黑体" pitchFamily="49" charset="-122"/>
                  </a:endParaRPr>
                </a:p>
              </p:txBody>
            </p:sp>
            <p:pic>
              <p:nvPicPr>
                <p:cNvPr id="14353" name="图片 22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31" t="10663" r="28392" b="13815"/>
                <a:stretch>
                  <a:fillRect/>
                </a:stretch>
              </p:blipFill>
              <p:spPr bwMode="auto">
                <a:xfrm>
                  <a:off x="4978557" y="4220234"/>
                  <a:ext cx="1358900" cy="23526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354" name="文本框 23"/>
                <p:cNvSpPr txBox="1">
                  <a:spLocks noChangeArrowheads="1"/>
                </p:cNvSpPr>
                <p:nvPr/>
              </p:nvSpPr>
              <p:spPr bwMode="auto">
                <a:xfrm>
                  <a:off x="3607701" y="4778502"/>
                  <a:ext cx="1327150" cy="14951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r>
                    <a:rPr lang="en-US" altLang="zh-CN" sz="2000" b="1" dirty="0"/>
                    <a:t>40’ </a:t>
                  </a:r>
                  <a:r>
                    <a:rPr lang="en-US" altLang="zh-CN" sz="2000" dirty="0"/>
                    <a:t>X</a:t>
                  </a:r>
                </a:p>
                <a:p>
                  <a:r>
                    <a:rPr lang="en-US" altLang="zh-CN" sz="2800" b="1" dirty="0">
                      <a:solidFill>
                        <a:srgbClr val="E46C0A"/>
                      </a:solidFill>
                    </a:rPr>
                    <a:t>2361</a:t>
                  </a:r>
                  <a:endParaRPr lang="zh-CN" altLang="en-US" sz="2800" b="1" dirty="0">
                    <a:solidFill>
                      <a:srgbClr val="E46C0A"/>
                    </a:solidFill>
                  </a:endParaRPr>
                </a:p>
              </p:txBody>
            </p:sp>
            <p:sp>
              <p:nvSpPr>
                <p:cNvPr id="14355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6773723" y="1653855"/>
                  <a:ext cx="1849576" cy="7198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r>
                    <a:rPr lang="zh-CN" altLang="en-US" sz="2000" b="1">
                      <a:solidFill>
                        <a:srgbClr val="000000"/>
                      </a:solidFill>
                      <a:latin typeface="黑体" pitchFamily="49" charset="-122"/>
                      <a:ea typeface="黑体" pitchFamily="49" charset="-122"/>
                    </a:rPr>
                    <a:t>播放次数</a:t>
                  </a:r>
                </a:p>
              </p:txBody>
            </p:sp>
            <p:sp>
              <p:nvSpPr>
                <p:cNvPr id="14356" name="文本框 21"/>
                <p:cNvSpPr txBox="1">
                  <a:spLocks noChangeArrowheads="1"/>
                </p:cNvSpPr>
                <p:nvPr/>
              </p:nvSpPr>
              <p:spPr bwMode="auto">
                <a:xfrm>
                  <a:off x="3578987" y="3921196"/>
                  <a:ext cx="2193733" cy="6644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r>
                    <a:rPr lang="zh-CN" altLang="en-US" sz="1800" b="1">
                      <a:solidFill>
                        <a:srgbClr val="000000"/>
                      </a:solidFill>
                      <a:latin typeface="黑体" pitchFamily="49" charset="-122"/>
                      <a:ea typeface="黑体" pitchFamily="49" charset="-122"/>
                    </a:rPr>
                    <a:t>等效授课次数</a:t>
                  </a:r>
                </a:p>
              </p:txBody>
            </p:sp>
          </p:grpSp>
          <p:grpSp>
            <p:nvGrpSpPr>
              <p:cNvPr id="14344" name="组 4"/>
              <p:cNvGrpSpPr>
                <a:grpSpLocks/>
              </p:cNvGrpSpPr>
              <p:nvPr/>
            </p:nvGrpSpPr>
            <p:grpSpPr bwMode="auto">
              <a:xfrm>
                <a:off x="3323171" y="801999"/>
                <a:ext cx="1936750" cy="1230004"/>
                <a:chOff x="977044" y="622865"/>
                <a:chExt cx="1902765" cy="1221466"/>
              </a:xfrm>
            </p:grpSpPr>
            <p:pic>
              <p:nvPicPr>
                <p:cNvPr id="14345" name="图片 1"/>
                <p:cNvPicPr>
                  <a:picLocks noChangeAspect="1"/>
                </p:cNvPicPr>
                <p:nvPr/>
              </p:nvPicPr>
              <p:blipFill>
                <a:blip r:embed="rId8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449" b="24371"/>
                <a:stretch>
                  <a:fillRect/>
                </a:stretch>
              </p:blipFill>
              <p:spPr bwMode="auto">
                <a:xfrm>
                  <a:off x="977044" y="622865"/>
                  <a:ext cx="1902765" cy="12214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346" name="文本框 3"/>
                <p:cNvSpPr txBox="1">
                  <a:spLocks noChangeArrowheads="1"/>
                </p:cNvSpPr>
                <p:nvPr/>
              </p:nvSpPr>
              <p:spPr bwMode="auto">
                <a:xfrm rot="21075852">
                  <a:off x="1482659" y="991091"/>
                  <a:ext cx="962633" cy="6927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Century Gothic" pitchFamily="34" charset="0"/>
                      <a:ea typeface="宋体" pitchFamily="2" charset="-122"/>
                    </a:defRPr>
                  </a:lvl9pPr>
                </a:lstStyle>
                <a:p>
                  <a:r>
                    <a:rPr lang="en-US" altLang="zh-CN" sz="2800" b="1" dirty="0">
                      <a:solidFill>
                        <a:schemeClr val="bg1"/>
                      </a:solidFill>
                      <a:latin typeface="华文中宋" pitchFamily="2" charset="-122"/>
                      <a:ea typeface="华文中宋" pitchFamily="2" charset="-122"/>
                    </a:rPr>
                    <a:t>57</a:t>
                  </a:r>
                  <a:r>
                    <a:rPr lang="zh-CN" altLang="en-US" sz="2800" b="1" dirty="0">
                      <a:solidFill>
                        <a:schemeClr val="bg1"/>
                      </a:solidFill>
                      <a:latin typeface="华文中宋" pitchFamily="2" charset="-122"/>
                      <a:ea typeface="华文中宋" pitchFamily="2" charset="-122"/>
                    </a:rPr>
                    <a:t>个</a:t>
                  </a:r>
                  <a:endParaRPr lang="zh-CN" altLang="en-US" sz="2800" b="1" dirty="0">
                    <a:solidFill>
                      <a:schemeClr val="bg1"/>
                    </a:solidFill>
                    <a:latin typeface="华文中宋" pitchFamily="2" charset="-122"/>
                    <a:ea typeface="华文中宋" pitchFamily="2" charset="-122"/>
                  </a:endParaRPr>
                </a:p>
              </p:txBody>
            </p:sp>
          </p:grpSp>
        </p:grpSp>
        <p:sp>
          <p:nvSpPr>
            <p:cNvPr id="14342" name="文本框 5"/>
            <p:cNvSpPr txBox="1">
              <a:spLocks noChangeArrowheads="1"/>
            </p:cNvSpPr>
            <p:nvPr/>
          </p:nvSpPr>
          <p:spPr bwMode="auto">
            <a:xfrm>
              <a:off x="2299960" y="899185"/>
              <a:ext cx="1334048" cy="492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entury Gothic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1800" b="1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已发布微课</a:t>
              </a:r>
            </a:p>
          </p:txBody>
        </p:sp>
      </p:grpSp>
      <p:pic>
        <p:nvPicPr>
          <p:cNvPr id="27" name="Picture 2" descr="E:\纪中校徽logo\zjlogobi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585" y="2195436"/>
            <a:ext cx="1300353" cy="130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48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3" y="936076"/>
            <a:ext cx="4104595" cy="4827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80" y="936076"/>
            <a:ext cx="4054248" cy="4772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910" y="933450"/>
            <a:ext cx="4867275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云形 1"/>
          <p:cNvSpPr/>
          <p:nvPr/>
        </p:nvSpPr>
        <p:spPr>
          <a:xfrm>
            <a:off x="4550229" y="1597479"/>
            <a:ext cx="3690938" cy="13498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中宋" pitchFamily="2" charset="-122"/>
                <a:ea typeface="华文中宋" pitchFamily="2" charset="-122"/>
              </a:rPr>
              <a:t>学生对网络学习天然适应</a:t>
            </a:r>
            <a:endParaRPr lang="zh-CN" altLang="en-US" sz="2400" b="1" dirty="0">
              <a:latin typeface="华文中宋" pitchFamily="2" charset="-122"/>
              <a:ea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376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dministrator\appdata\roaming\360se6\User Data\temp\view_duration_month_2015.png_nocach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2239736"/>
            <a:ext cx="8351521" cy="298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665515" y="2555422"/>
            <a:ext cx="664029" cy="24057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789715" y="3589566"/>
            <a:ext cx="489857" cy="13715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464630" y="3589566"/>
            <a:ext cx="468085" cy="13715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2" descr="C:\Users\Cowala\Desktop\3d\Comp_8010060180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3" r="15606" b="7003"/>
          <a:stretch/>
        </p:blipFill>
        <p:spPr bwMode="auto">
          <a:xfrm>
            <a:off x="536574" y="1069522"/>
            <a:ext cx="778328" cy="98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355361" y="1209518"/>
            <a:ext cx="4859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微课学习的最佳时间</a:t>
            </a:r>
            <a:endParaRPr lang="zh-CN" altLang="en-US" sz="4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2" name="云形 11"/>
          <p:cNvSpPr/>
          <p:nvPr/>
        </p:nvSpPr>
        <p:spPr>
          <a:xfrm>
            <a:off x="5279571" y="2239736"/>
            <a:ext cx="3690938" cy="13498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中宋" pitchFamily="2" charset="-122"/>
                <a:ea typeface="华文中宋" pitchFamily="2" charset="-122"/>
              </a:rPr>
              <a:t>假期（周末）</a:t>
            </a:r>
            <a:endParaRPr lang="en-US" altLang="zh-CN" sz="2400" b="1" dirty="0">
              <a:latin typeface="华文中宋" pitchFamily="2" charset="-122"/>
              <a:ea typeface="华文中宋" pitchFamily="2" charset="-122"/>
            </a:endParaRPr>
          </a:p>
          <a:p>
            <a:pPr algn="ctr"/>
            <a:r>
              <a:rPr lang="zh-CN" altLang="en-US" sz="2400" b="1" dirty="0">
                <a:latin typeface="华文中宋" pitchFamily="2" charset="-122"/>
                <a:ea typeface="华文中宋" pitchFamily="2" charset="-122"/>
              </a:rPr>
              <a:t>学生有强烈自主学习的愿望</a:t>
            </a:r>
            <a:endParaRPr lang="zh-CN" altLang="en-US" sz="2400" b="1" dirty="0">
              <a:latin typeface="华文中宋" pitchFamily="2" charset="-122"/>
              <a:ea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205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4" grpId="0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Cowala\Desktop\3d\Comp_8010060180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3" r="15606" b="7003"/>
          <a:stretch/>
        </p:blipFill>
        <p:spPr bwMode="auto">
          <a:xfrm>
            <a:off x="536574" y="1069522"/>
            <a:ext cx="778328" cy="98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736967" y="1209518"/>
            <a:ext cx="43396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微课质量如何评价</a:t>
            </a:r>
            <a:endParaRPr lang="zh-CN" altLang="en-US" sz="4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97138" y="2348594"/>
            <a:ext cx="8016240" cy="2862943"/>
            <a:chOff x="697138" y="1491343"/>
            <a:chExt cx="8016240" cy="2862943"/>
          </a:xfrm>
        </p:grpSpPr>
        <p:pic>
          <p:nvPicPr>
            <p:cNvPr id="2050" name="Picture 2" descr="c:\users\administrator\appdata\roaming\360se6\User Data\temp\rank_avg_voted.png_nocach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138" y="1491343"/>
              <a:ext cx="8016240" cy="2862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云形 4"/>
            <p:cNvSpPr/>
            <p:nvPr/>
          </p:nvSpPr>
          <p:spPr>
            <a:xfrm>
              <a:off x="6076618" y="1491343"/>
              <a:ext cx="2490440" cy="1143000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srgbClr val="FF0000"/>
                  </a:solidFill>
                  <a:latin typeface="华文中宋" pitchFamily="2" charset="-122"/>
                  <a:ea typeface="华文中宋" pitchFamily="2" charset="-122"/>
                </a:rPr>
                <a:t>好评得分</a:t>
              </a:r>
              <a:endParaRPr lang="zh-CN" altLang="en-US" sz="2800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03218" y="2348594"/>
            <a:ext cx="8016240" cy="2862943"/>
            <a:chOff x="732184" y="2062843"/>
            <a:chExt cx="8016240" cy="2862943"/>
          </a:xfrm>
        </p:grpSpPr>
        <p:pic>
          <p:nvPicPr>
            <p:cNvPr id="2052" name="Picture 4" descr="c:\users\administrator\appdata\roaming\360se6\User Data\temp\rank_avg_viewed_count.png_nocach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184" y="2062843"/>
              <a:ext cx="8016240" cy="2862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云形 8"/>
            <p:cNvSpPr/>
            <p:nvPr/>
          </p:nvSpPr>
          <p:spPr>
            <a:xfrm>
              <a:off x="6076617" y="2351314"/>
              <a:ext cx="2490440" cy="1143000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srgbClr val="FF0000"/>
                  </a:solidFill>
                  <a:latin typeface="华文中宋" pitchFamily="2" charset="-122"/>
                  <a:ea typeface="华文中宋" pitchFamily="2" charset="-122"/>
                </a:rPr>
                <a:t>播放次数</a:t>
              </a:r>
              <a:endParaRPr lang="zh-CN" altLang="en-US" sz="2800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12925" y="2348594"/>
            <a:ext cx="8022319" cy="2862943"/>
            <a:chOff x="697139" y="-1100975"/>
            <a:chExt cx="8022319" cy="2862943"/>
          </a:xfrm>
        </p:grpSpPr>
        <p:pic>
          <p:nvPicPr>
            <p:cNvPr id="2054" name="Picture 6" descr="c:\users\administrator\appdata\roaming\360se6\User Data\temp\rank_commented_count.png_nocach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139" y="-1100975"/>
              <a:ext cx="8016240" cy="2862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云形 11"/>
            <p:cNvSpPr/>
            <p:nvPr/>
          </p:nvSpPr>
          <p:spPr>
            <a:xfrm>
              <a:off x="6229018" y="-762063"/>
              <a:ext cx="2490440" cy="1143000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srgbClr val="FF0000"/>
                  </a:solidFill>
                  <a:latin typeface="华文中宋" pitchFamily="2" charset="-122"/>
                  <a:ea typeface="华文中宋" pitchFamily="2" charset="-122"/>
                </a:rPr>
                <a:t>评论次数</a:t>
              </a:r>
              <a:endParaRPr lang="zh-CN" altLang="en-US" sz="2800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061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Cowala\Desktop\3d\Comp_8010060180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3" r="15606" b="7003"/>
          <a:stretch/>
        </p:blipFill>
        <p:spPr bwMode="auto">
          <a:xfrm>
            <a:off x="536574" y="1069522"/>
            <a:ext cx="778328" cy="98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276431" y="1213444"/>
            <a:ext cx="720581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有效互动提高学生微课学习参与度</a:t>
            </a:r>
            <a:endParaRPr lang="zh-CN" altLang="en-US" sz="3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657" y="1980351"/>
            <a:ext cx="5489803" cy="3835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22" y="2571585"/>
            <a:ext cx="8658309" cy="2171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云形 4"/>
          <p:cNvSpPr/>
          <p:nvPr/>
        </p:nvSpPr>
        <p:spPr>
          <a:xfrm>
            <a:off x="5987145" y="2406680"/>
            <a:ext cx="2369778" cy="151311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中宋" pitchFamily="2" charset="-122"/>
                <a:ea typeface="华文中宋" pitchFamily="2" charset="-122"/>
              </a:rPr>
              <a:t>问题及时解决</a:t>
            </a:r>
            <a:endParaRPr lang="zh-CN" altLang="en-US" sz="2400" b="1" dirty="0">
              <a:latin typeface="华文中宋" pitchFamily="2" charset="-122"/>
              <a:ea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715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8003" y="2428219"/>
            <a:ext cx="5645217" cy="2511045"/>
          </a:xfrm>
        </p:spPr>
        <p:txBody>
          <a:bodyPr/>
          <a:lstStyle/>
          <a:p>
            <a:r>
              <a:rPr lang="zh-CN" altLang="en-US" dirty="0"/>
              <a:t>登录网址：</a:t>
            </a:r>
          </a:p>
          <a:p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://chengjiyun.com/gdsyxx/?q=login&amp;destination=transcripts/search-exam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4" b="4871"/>
          <a:stretch>
            <a:fillRect/>
          </a:stretch>
        </p:blipFill>
        <p:spPr bwMode="auto">
          <a:xfrm>
            <a:off x="1678768" y="1149525"/>
            <a:ext cx="4467072" cy="1743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04603"/>
            <a:ext cx="9139638" cy="36135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901" y="606614"/>
            <a:ext cx="1533525" cy="30765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687" y="773764"/>
            <a:ext cx="10382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8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29" y="1078561"/>
            <a:ext cx="6340928" cy="4764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46" y="1485580"/>
            <a:ext cx="6981794" cy="3949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云形 7"/>
          <p:cNvSpPr/>
          <p:nvPr/>
        </p:nvSpPr>
        <p:spPr>
          <a:xfrm>
            <a:off x="5987145" y="2577193"/>
            <a:ext cx="2307770" cy="134260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中宋" pitchFamily="2" charset="-122"/>
                <a:ea typeface="华文中宋" pitchFamily="2" charset="-122"/>
              </a:rPr>
              <a:t>自主习得技能</a:t>
            </a:r>
            <a:endParaRPr lang="zh-CN" altLang="en-US" sz="2400" b="1" dirty="0">
              <a:latin typeface="华文中宋" pitchFamily="2" charset="-122"/>
              <a:ea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45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45" y="1079127"/>
            <a:ext cx="6089877" cy="4660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4" y="1157289"/>
            <a:ext cx="4219575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云形 7"/>
          <p:cNvSpPr/>
          <p:nvPr/>
        </p:nvSpPr>
        <p:spPr>
          <a:xfrm>
            <a:off x="5987145" y="2406680"/>
            <a:ext cx="2669277" cy="151311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中宋" pitchFamily="2" charset="-122"/>
                <a:ea typeface="华文中宋" pitchFamily="2" charset="-122"/>
              </a:rPr>
              <a:t>增强参与者体验感</a:t>
            </a:r>
            <a:endParaRPr lang="zh-CN" altLang="en-US" sz="2400" b="1" dirty="0">
              <a:latin typeface="华文中宋" pitchFamily="2" charset="-122"/>
              <a:ea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64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076" y="953599"/>
            <a:ext cx="5516904" cy="4878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Administrator\Desktop\无标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478" y="1093178"/>
            <a:ext cx="5462944" cy="459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云形 2"/>
          <p:cNvSpPr/>
          <p:nvPr/>
        </p:nvSpPr>
        <p:spPr>
          <a:xfrm>
            <a:off x="5987145" y="2406680"/>
            <a:ext cx="2300329" cy="151311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中宋" pitchFamily="2" charset="-122"/>
                <a:ea typeface="华文中宋" pitchFamily="2" charset="-122"/>
              </a:rPr>
              <a:t>学习效果及时检验</a:t>
            </a:r>
            <a:endParaRPr lang="zh-CN" altLang="en-US" sz="2400" b="1" dirty="0">
              <a:latin typeface="华文中宋" pitchFamily="2" charset="-122"/>
              <a:ea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240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995364"/>
            <a:ext cx="5981700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68" y="2383903"/>
            <a:ext cx="8552064" cy="1652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1526575"/>
            <a:ext cx="8505825" cy="3804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云形 4"/>
          <p:cNvSpPr/>
          <p:nvPr/>
        </p:nvSpPr>
        <p:spPr>
          <a:xfrm>
            <a:off x="5987145" y="2406680"/>
            <a:ext cx="2300329" cy="151311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中宋" pitchFamily="2" charset="-122"/>
                <a:ea typeface="华文中宋" pitchFamily="2" charset="-122"/>
              </a:rPr>
              <a:t>协同解决学生疑问</a:t>
            </a:r>
            <a:endParaRPr lang="zh-CN" altLang="en-US" sz="2400" b="1" dirty="0">
              <a:latin typeface="华文中宋" pitchFamily="2" charset="-122"/>
              <a:ea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642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0845" y="2783123"/>
            <a:ext cx="6744154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r"/>
            <a:r>
              <a:rPr lang="en-US" altLang="zh-CN" sz="5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Q</a:t>
            </a:r>
            <a:r>
              <a:rPr lang="zh-CN" altLang="en-US" sz="5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４</a:t>
            </a:r>
            <a:r>
              <a:rPr lang="en-US" altLang="zh-CN" sz="5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:</a:t>
            </a:r>
            <a:r>
              <a:rPr lang="zh-CN" altLang="en-US" sz="5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如何快速制作微课</a:t>
            </a:r>
            <a:endParaRPr lang="zh-CN" altLang="en-US" sz="5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97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"/>
          <p:cNvSpPr>
            <a:spLocks/>
          </p:cNvSpPr>
          <p:nvPr/>
        </p:nvSpPr>
        <p:spPr bwMode="auto">
          <a:xfrm>
            <a:off x="2623478" y="957262"/>
            <a:ext cx="5168446" cy="566738"/>
          </a:xfrm>
          <a:custGeom>
            <a:avLst/>
            <a:gdLst>
              <a:gd name="T0" fmla="*/ 8238 w 1836"/>
              <a:gd name="T1" fmla="*/ 2141 h 940"/>
              <a:gd name="T2" fmla="*/ 1894832 w 1836"/>
              <a:gd name="T3" fmla="*/ 5354 h 940"/>
              <a:gd name="T4" fmla="*/ 1828925 w 1836"/>
              <a:gd name="T5" fmla="*/ 18202 h 940"/>
              <a:gd name="T6" fmla="*/ 1763017 w 1836"/>
              <a:gd name="T7" fmla="*/ 59960 h 940"/>
              <a:gd name="T8" fmla="*/ 1853640 w 1836"/>
              <a:gd name="T9" fmla="*/ 95294 h 940"/>
              <a:gd name="T10" fmla="*/ 1804209 w 1836"/>
              <a:gd name="T11" fmla="*/ 101718 h 940"/>
              <a:gd name="T12" fmla="*/ 1754779 w 1836"/>
              <a:gd name="T13" fmla="*/ 114567 h 940"/>
              <a:gd name="T14" fmla="*/ 1820686 w 1836"/>
              <a:gd name="T15" fmla="*/ 175598 h 940"/>
              <a:gd name="T16" fmla="*/ 1721825 w 1836"/>
              <a:gd name="T17" fmla="*/ 217356 h 940"/>
              <a:gd name="T18" fmla="*/ 1804209 w 1836"/>
              <a:gd name="T19" fmla="*/ 275175 h 940"/>
              <a:gd name="T20" fmla="*/ 1705349 w 1836"/>
              <a:gd name="T21" fmla="*/ 316933 h 940"/>
              <a:gd name="T22" fmla="*/ 1746541 w 1836"/>
              <a:gd name="T23" fmla="*/ 339418 h 940"/>
              <a:gd name="T24" fmla="*/ 1845401 w 1836"/>
              <a:gd name="T25" fmla="*/ 384388 h 940"/>
              <a:gd name="T26" fmla="*/ 1705349 w 1836"/>
              <a:gd name="T27" fmla="*/ 400449 h 940"/>
              <a:gd name="T28" fmla="*/ 1697110 w 1836"/>
              <a:gd name="T29" fmla="*/ 410085 h 940"/>
              <a:gd name="T30" fmla="*/ 1721825 w 1836"/>
              <a:gd name="T31" fmla="*/ 419722 h 940"/>
              <a:gd name="T32" fmla="*/ 1837163 w 1836"/>
              <a:gd name="T33" fmla="*/ 448631 h 940"/>
              <a:gd name="T34" fmla="*/ 0 w 1836"/>
              <a:gd name="T35" fmla="*/ 487177 h 940"/>
              <a:gd name="T36" fmla="*/ 148291 w 1836"/>
              <a:gd name="T37" fmla="*/ 445419 h 940"/>
              <a:gd name="T38" fmla="*/ 164768 w 1836"/>
              <a:gd name="T39" fmla="*/ 435783 h 940"/>
              <a:gd name="T40" fmla="*/ 74146 w 1836"/>
              <a:gd name="T41" fmla="*/ 397237 h 940"/>
              <a:gd name="T42" fmla="*/ 90622 w 1836"/>
              <a:gd name="T43" fmla="*/ 387600 h 940"/>
              <a:gd name="T44" fmla="*/ 230675 w 1836"/>
              <a:gd name="T45" fmla="*/ 368327 h 940"/>
              <a:gd name="T46" fmla="*/ 140053 w 1836"/>
              <a:gd name="T47" fmla="*/ 329781 h 940"/>
              <a:gd name="T48" fmla="*/ 82384 w 1836"/>
              <a:gd name="T49" fmla="*/ 300872 h 940"/>
              <a:gd name="T50" fmla="*/ 205960 w 1836"/>
              <a:gd name="T51" fmla="*/ 297660 h 940"/>
              <a:gd name="T52" fmla="*/ 181245 w 1836"/>
              <a:gd name="T53" fmla="*/ 284811 h 940"/>
              <a:gd name="T54" fmla="*/ 115338 w 1836"/>
              <a:gd name="T55" fmla="*/ 255902 h 940"/>
              <a:gd name="T56" fmla="*/ 90622 w 1836"/>
              <a:gd name="T57" fmla="*/ 236629 h 940"/>
              <a:gd name="T58" fmla="*/ 205960 w 1836"/>
              <a:gd name="T59" fmla="*/ 226992 h 940"/>
              <a:gd name="T60" fmla="*/ 115338 w 1836"/>
              <a:gd name="T61" fmla="*/ 198083 h 940"/>
              <a:gd name="T62" fmla="*/ 82384 w 1836"/>
              <a:gd name="T63" fmla="*/ 172386 h 940"/>
              <a:gd name="T64" fmla="*/ 255390 w 1836"/>
              <a:gd name="T65" fmla="*/ 159537 h 940"/>
              <a:gd name="T66" fmla="*/ 205960 w 1836"/>
              <a:gd name="T67" fmla="*/ 143476 h 940"/>
              <a:gd name="T68" fmla="*/ 115338 w 1836"/>
              <a:gd name="T69" fmla="*/ 101718 h 940"/>
              <a:gd name="T70" fmla="*/ 214198 w 1836"/>
              <a:gd name="T71" fmla="*/ 92082 h 940"/>
              <a:gd name="T72" fmla="*/ 123576 w 1836"/>
              <a:gd name="T73" fmla="*/ 72809 h 940"/>
              <a:gd name="T74" fmla="*/ 181245 w 1836"/>
              <a:gd name="T75" fmla="*/ 59960 h 940"/>
              <a:gd name="T76" fmla="*/ 164768 w 1836"/>
              <a:gd name="T77" fmla="*/ 50324 h 940"/>
              <a:gd name="T78" fmla="*/ 115338 w 1836"/>
              <a:gd name="T79" fmla="*/ 37475 h 940"/>
              <a:gd name="T80" fmla="*/ 57669 w 1836"/>
              <a:gd name="T81" fmla="*/ 11778 h 940"/>
              <a:gd name="T82" fmla="*/ 8238 w 1836"/>
              <a:gd name="T83" fmla="*/ 2141 h 94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36"/>
              <a:gd name="T127" fmla="*/ 0 h 940"/>
              <a:gd name="T128" fmla="*/ 1836 w 1836"/>
              <a:gd name="T129" fmla="*/ 940 h 940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36" h="940">
                <a:moveTo>
                  <a:pt x="6" y="4"/>
                </a:moveTo>
                <a:cubicBezTo>
                  <a:pt x="454" y="6"/>
                  <a:pt x="932" y="0"/>
                  <a:pt x="1380" y="10"/>
                </a:cubicBezTo>
                <a:cubicBezTo>
                  <a:pt x="1374" y="10"/>
                  <a:pt x="1338" y="26"/>
                  <a:pt x="1332" y="34"/>
                </a:cubicBezTo>
                <a:cubicBezTo>
                  <a:pt x="1314" y="59"/>
                  <a:pt x="1284" y="112"/>
                  <a:pt x="1284" y="112"/>
                </a:cubicBezTo>
                <a:cubicBezTo>
                  <a:pt x="1302" y="139"/>
                  <a:pt x="1323" y="160"/>
                  <a:pt x="1350" y="178"/>
                </a:cubicBezTo>
                <a:cubicBezTo>
                  <a:pt x="1338" y="182"/>
                  <a:pt x="1326" y="186"/>
                  <a:pt x="1314" y="190"/>
                </a:cubicBezTo>
                <a:cubicBezTo>
                  <a:pt x="1300" y="195"/>
                  <a:pt x="1278" y="214"/>
                  <a:pt x="1278" y="214"/>
                </a:cubicBezTo>
                <a:cubicBezTo>
                  <a:pt x="1253" y="265"/>
                  <a:pt x="1286" y="298"/>
                  <a:pt x="1326" y="328"/>
                </a:cubicBezTo>
                <a:cubicBezTo>
                  <a:pt x="1296" y="348"/>
                  <a:pt x="1279" y="381"/>
                  <a:pt x="1254" y="406"/>
                </a:cubicBezTo>
                <a:cubicBezTo>
                  <a:pt x="1236" y="460"/>
                  <a:pt x="1286" y="477"/>
                  <a:pt x="1314" y="514"/>
                </a:cubicBezTo>
                <a:cubicBezTo>
                  <a:pt x="1295" y="542"/>
                  <a:pt x="1266" y="568"/>
                  <a:pt x="1242" y="592"/>
                </a:cubicBezTo>
                <a:cubicBezTo>
                  <a:pt x="1253" y="638"/>
                  <a:pt x="1238" y="596"/>
                  <a:pt x="1272" y="634"/>
                </a:cubicBezTo>
                <a:cubicBezTo>
                  <a:pt x="1276" y="639"/>
                  <a:pt x="1337" y="707"/>
                  <a:pt x="1344" y="718"/>
                </a:cubicBezTo>
                <a:cubicBezTo>
                  <a:pt x="1306" y="724"/>
                  <a:pt x="1278" y="736"/>
                  <a:pt x="1242" y="748"/>
                </a:cubicBezTo>
                <a:cubicBezTo>
                  <a:pt x="1240" y="754"/>
                  <a:pt x="1234" y="760"/>
                  <a:pt x="1236" y="766"/>
                </a:cubicBezTo>
                <a:cubicBezTo>
                  <a:pt x="1239" y="774"/>
                  <a:pt x="1248" y="778"/>
                  <a:pt x="1254" y="784"/>
                </a:cubicBezTo>
                <a:cubicBezTo>
                  <a:pt x="1280" y="814"/>
                  <a:pt x="1316" y="805"/>
                  <a:pt x="1338" y="838"/>
                </a:cubicBezTo>
                <a:cubicBezTo>
                  <a:pt x="1380" y="940"/>
                  <a:pt x="1836" y="918"/>
                  <a:pt x="0" y="910"/>
                </a:cubicBezTo>
                <a:cubicBezTo>
                  <a:pt x="36" y="883"/>
                  <a:pt x="65" y="846"/>
                  <a:pt x="108" y="832"/>
                </a:cubicBezTo>
                <a:cubicBezTo>
                  <a:pt x="112" y="826"/>
                  <a:pt x="120" y="821"/>
                  <a:pt x="120" y="814"/>
                </a:cubicBezTo>
                <a:cubicBezTo>
                  <a:pt x="120" y="804"/>
                  <a:pt x="65" y="758"/>
                  <a:pt x="54" y="742"/>
                </a:cubicBezTo>
                <a:cubicBezTo>
                  <a:pt x="58" y="736"/>
                  <a:pt x="60" y="728"/>
                  <a:pt x="66" y="724"/>
                </a:cubicBezTo>
                <a:cubicBezTo>
                  <a:pt x="90" y="709"/>
                  <a:pt x="141" y="697"/>
                  <a:pt x="168" y="688"/>
                </a:cubicBezTo>
                <a:cubicBezTo>
                  <a:pt x="158" y="659"/>
                  <a:pt x="126" y="636"/>
                  <a:pt x="102" y="616"/>
                </a:cubicBezTo>
                <a:cubicBezTo>
                  <a:pt x="84" y="601"/>
                  <a:pt x="60" y="562"/>
                  <a:pt x="60" y="562"/>
                </a:cubicBezTo>
                <a:cubicBezTo>
                  <a:pt x="90" y="560"/>
                  <a:pt x="122" y="568"/>
                  <a:pt x="150" y="556"/>
                </a:cubicBezTo>
                <a:cubicBezTo>
                  <a:pt x="159" y="552"/>
                  <a:pt x="139" y="540"/>
                  <a:pt x="132" y="532"/>
                </a:cubicBezTo>
                <a:cubicBezTo>
                  <a:pt x="55" y="444"/>
                  <a:pt x="165" y="579"/>
                  <a:pt x="84" y="478"/>
                </a:cubicBezTo>
                <a:cubicBezTo>
                  <a:pt x="80" y="465"/>
                  <a:pt x="61" y="454"/>
                  <a:pt x="66" y="442"/>
                </a:cubicBezTo>
                <a:cubicBezTo>
                  <a:pt x="72" y="426"/>
                  <a:pt x="130" y="426"/>
                  <a:pt x="150" y="424"/>
                </a:cubicBezTo>
                <a:cubicBezTo>
                  <a:pt x="113" y="401"/>
                  <a:pt x="103" y="403"/>
                  <a:pt x="84" y="370"/>
                </a:cubicBezTo>
                <a:cubicBezTo>
                  <a:pt x="75" y="355"/>
                  <a:pt x="60" y="322"/>
                  <a:pt x="60" y="322"/>
                </a:cubicBezTo>
                <a:cubicBezTo>
                  <a:pt x="96" y="298"/>
                  <a:pt x="145" y="302"/>
                  <a:pt x="186" y="298"/>
                </a:cubicBezTo>
                <a:cubicBezTo>
                  <a:pt x="175" y="287"/>
                  <a:pt x="160" y="280"/>
                  <a:pt x="150" y="268"/>
                </a:cubicBezTo>
                <a:cubicBezTo>
                  <a:pt x="125" y="240"/>
                  <a:pt x="114" y="210"/>
                  <a:pt x="84" y="190"/>
                </a:cubicBezTo>
                <a:cubicBezTo>
                  <a:pt x="107" y="184"/>
                  <a:pt x="214" y="191"/>
                  <a:pt x="156" y="172"/>
                </a:cubicBezTo>
                <a:cubicBezTo>
                  <a:pt x="135" y="151"/>
                  <a:pt x="119" y="143"/>
                  <a:pt x="90" y="136"/>
                </a:cubicBezTo>
                <a:cubicBezTo>
                  <a:pt x="119" y="117"/>
                  <a:pt x="178" y="127"/>
                  <a:pt x="132" y="112"/>
                </a:cubicBezTo>
                <a:cubicBezTo>
                  <a:pt x="128" y="106"/>
                  <a:pt x="125" y="99"/>
                  <a:pt x="120" y="94"/>
                </a:cubicBezTo>
                <a:cubicBezTo>
                  <a:pt x="109" y="85"/>
                  <a:pt x="84" y="70"/>
                  <a:pt x="84" y="70"/>
                </a:cubicBezTo>
                <a:cubicBezTo>
                  <a:pt x="69" y="47"/>
                  <a:pt x="66" y="33"/>
                  <a:pt x="42" y="22"/>
                </a:cubicBezTo>
                <a:cubicBezTo>
                  <a:pt x="4" y="5"/>
                  <a:pt x="6" y="23"/>
                  <a:pt x="6" y="4"/>
                </a:cubicBezTo>
                <a:close/>
              </a:path>
            </a:pathLst>
          </a:custGeom>
          <a:solidFill>
            <a:srgbClr val="FFC000">
              <a:alpha val="80000"/>
            </a:srgbClr>
          </a:solidFill>
          <a:ln>
            <a:noFill/>
          </a:ln>
          <a:ex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3316" name="标题 1"/>
          <p:cNvSpPr txBox="1">
            <a:spLocks/>
          </p:cNvSpPr>
          <p:nvPr/>
        </p:nvSpPr>
        <p:spPr bwMode="auto">
          <a:xfrm>
            <a:off x="2793206" y="999275"/>
            <a:ext cx="3557588" cy="37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32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手机直拍方式</a:t>
            </a:r>
            <a:endParaRPr lang="en-US" altLang="zh-CN" sz="32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443" y="1669050"/>
            <a:ext cx="5256835" cy="433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724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"/>
          <p:cNvSpPr>
            <a:spLocks/>
          </p:cNvSpPr>
          <p:nvPr/>
        </p:nvSpPr>
        <p:spPr bwMode="auto">
          <a:xfrm>
            <a:off x="2095039" y="957262"/>
            <a:ext cx="6449261" cy="566738"/>
          </a:xfrm>
          <a:custGeom>
            <a:avLst/>
            <a:gdLst>
              <a:gd name="T0" fmla="*/ 8238 w 1836"/>
              <a:gd name="T1" fmla="*/ 2141 h 940"/>
              <a:gd name="T2" fmla="*/ 1894832 w 1836"/>
              <a:gd name="T3" fmla="*/ 5354 h 940"/>
              <a:gd name="T4" fmla="*/ 1828925 w 1836"/>
              <a:gd name="T5" fmla="*/ 18202 h 940"/>
              <a:gd name="T6" fmla="*/ 1763017 w 1836"/>
              <a:gd name="T7" fmla="*/ 59960 h 940"/>
              <a:gd name="T8" fmla="*/ 1853640 w 1836"/>
              <a:gd name="T9" fmla="*/ 95294 h 940"/>
              <a:gd name="T10" fmla="*/ 1804209 w 1836"/>
              <a:gd name="T11" fmla="*/ 101718 h 940"/>
              <a:gd name="T12" fmla="*/ 1754779 w 1836"/>
              <a:gd name="T13" fmla="*/ 114567 h 940"/>
              <a:gd name="T14" fmla="*/ 1820686 w 1836"/>
              <a:gd name="T15" fmla="*/ 175598 h 940"/>
              <a:gd name="T16" fmla="*/ 1721825 w 1836"/>
              <a:gd name="T17" fmla="*/ 217356 h 940"/>
              <a:gd name="T18" fmla="*/ 1804209 w 1836"/>
              <a:gd name="T19" fmla="*/ 275175 h 940"/>
              <a:gd name="T20" fmla="*/ 1705349 w 1836"/>
              <a:gd name="T21" fmla="*/ 316933 h 940"/>
              <a:gd name="T22" fmla="*/ 1746541 w 1836"/>
              <a:gd name="T23" fmla="*/ 339418 h 940"/>
              <a:gd name="T24" fmla="*/ 1845401 w 1836"/>
              <a:gd name="T25" fmla="*/ 384388 h 940"/>
              <a:gd name="T26" fmla="*/ 1705349 w 1836"/>
              <a:gd name="T27" fmla="*/ 400449 h 940"/>
              <a:gd name="T28" fmla="*/ 1697110 w 1836"/>
              <a:gd name="T29" fmla="*/ 410085 h 940"/>
              <a:gd name="T30" fmla="*/ 1721825 w 1836"/>
              <a:gd name="T31" fmla="*/ 419722 h 940"/>
              <a:gd name="T32" fmla="*/ 1837163 w 1836"/>
              <a:gd name="T33" fmla="*/ 448631 h 940"/>
              <a:gd name="T34" fmla="*/ 0 w 1836"/>
              <a:gd name="T35" fmla="*/ 487177 h 940"/>
              <a:gd name="T36" fmla="*/ 148291 w 1836"/>
              <a:gd name="T37" fmla="*/ 445419 h 940"/>
              <a:gd name="T38" fmla="*/ 164768 w 1836"/>
              <a:gd name="T39" fmla="*/ 435783 h 940"/>
              <a:gd name="T40" fmla="*/ 74146 w 1836"/>
              <a:gd name="T41" fmla="*/ 397237 h 940"/>
              <a:gd name="T42" fmla="*/ 90622 w 1836"/>
              <a:gd name="T43" fmla="*/ 387600 h 940"/>
              <a:gd name="T44" fmla="*/ 230675 w 1836"/>
              <a:gd name="T45" fmla="*/ 368327 h 940"/>
              <a:gd name="T46" fmla="*/ 140053 w 1836"/>
              <a:gd name="T47" fmla="*/ 329781 h 940"/>
              <a:gd name="T48" fmla="*/ 82384 w 1836"/>
              <a:gd name="T49" fmla="*/ 300872 h 940"/>
              <a:gd name="T50" fmla="*/ 205960 w 1836"/>
              <a:gd name="T51" fmla="*/ 297660 h 940"/>
              <a:gd name="T52" fmla="*/ 181245 w 1836"/>
              <a:gd name="T53" fmla="*/ 284811 h 940"/>
              <a:gd name="T54" fmla="*/ 115338 w 1836"/>
              <a:gd name="T55" fmla="*/ 255902 h 940"/>
              <a:gd name="T56" fmla="*/ 90622 w 1836"/>
              <a:gd name="T57" fmla="*/ 236629 h 940"/>
              <a:gd name="T58" fmla="*/ 205960 w 1836"/>
              <a:gd name="T59" fmla="*/ 226992 h 940"/>
              <a:gd name="T60" fmla="*/ 115338 w 1836"/>
              <a:gd name="T61" fmla="*/ 198083 h 940"/>
              <a:gd name="T62" fmla="*/ 82384 w 1836"/>
              <a:gd name="T63" fmla="*/ 172386 h 940"/>
              <a:gd name="T64" fmla="*/ 255390 w 1836"/>
              <a:gd name="T65" fmla="*/ 159537 h 940"/>
              <a:gd name="T66" fmla="*/ 205960 w 1836"/>
              <a:gd name="T67" fmla="*/ 143476 h 940"/>
              <a:gd name="T68" fmla="*/ 115338 w 1836"/>
              <a:gd name="T69" fmla="*/ 101718 h 940"/>
              <a:gd name="T70" fmla="*/ 214198 w 1836"/>
              <a:gd name="T71" fmla="*/ 92082 h 940"/>
              <a:gd name="T72" fmla="*/ 123576 w 1836"/>
              <a:gd name="T73" fmla="*/ 72809 h 940"/>
              <a:gd name="T74" fmla="*/ 181245 w 1836"/>
              <a:gd name="T75" fmla="*/ 59960 h 940"/>
              <a:gd name="T76" fmla="*/ 164768 w 1836"/>
              <a:gd name="T77" fmla="*/ 50324 h 940"/>
              <a:gd name="T78" fmla="*/ 115338 w 1836"/>
              <a:gd name="T79" fmla="*/ 37475 h 940"/>
              <a:gd name="T80" fmla="*/ 57669 w 1836"/>
              <a:gd name="T81" fmla="*/ 11778 h 940"/>
              <a:gd name="T82" fmla="*/ 8238 w 1836"/>
              <a:gd name="T83" fmla="*/ 2141 h 94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36"/>
              <a:gd name="T127" fmla="*/ 0 h 940"/>
              <a:gd name="T128" fmla="*/ 1836 w 1836"/>
              <a:gd name="T129" fmla="*/ 940 h 940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36" h="940">
                <a:moveTo>
                  <a:pt x="6" y="4"/>
                </a:moveTo>
                <a:cubicBezTo>
                  <a:pt x="454" y="6"/>
                  <a:pt x="932" y="0"/>
                  <a:pt x="1380" y="10"/>
                </a:cubicBezTo>
                <a:cubicBezTo>
                  <a:pt x="1374" y="10"/>
                  <a:pt x="1338" y="26"/>
                  <a:pt x="1332" y="34"/>
                </a:cubicBezTo>
                <a:cubicBezTo>
                  <a:pt x="1314" y="59"/>
                  <a:pt x="1284" y="112"/>
                  <a:pt x="1284" y="112"/>
                </a:cubicBezTo>
                <a:cubicBezTo>
                  <a:pt x="1302" y="139"/>
                  <a:pt x="1323" y="160"/>
                  <a:pt x="1350" y="178"/>
                </a:cubicBezTo>
                <a:cubicBezTo>
                  <a:pt x="1338" y="182"/>
                  <a:pt x="1326" y="186"/>
                  <a:pt x="1314" y="190"/>
                </a:cubicBezTo>
                <a:cubicBezTo>
                  <a:pt x="1300" y="195"/>
                  <a:pt x="1278" y="214"/>
                  <a:pt x="1278" y="214"/>
                </a:cubicBezTo>
                <a:cubicBezTo>
                  <a:pt x="1253" y="265"/>
                  <a:pt x="1286" y="298"/>
                  <a:pt x="1326" y="328"/>
                </a:cubicBezTo>
                <a:cubicBezTo>
                  <a:pt x="1296" y="348"/>
                  <a:pt x="1279" y="381"/>
                  <a:pt x="1254" y="406"/>
                </a:cubicBezTo>
                <a:cubicBezTo>
                  <a:pt x="1236" y="460"/>
                  <a:pt x="1286" y="477"/>
                  <a:pt x="1314" y="514"/>
                </a:cubicBezTo>
                <a:cubicBezTo>
                  <a:pt x="1295" y="542"/>
                  <a:pt x="1266" y="568"/>
                  <a:pt x="1242" y="592"/>
                </a:cubicBezTo>
                <a:cubicBezTo>
                  <a:pt x="1253" y="638"/>
                  <a:pt x="1238" y="596"/>
                  <a:pt x="1272" y="634"/>
                </a:cubicBezTo>
                <a:cubicBezTo>
                  <a:pt x="1276" y="639"/>
                  <a:pt x="1337" y="707"/>
                  <a:pt x="1344" y="718"/>
                </a:cubicBezTo>
                <a:cubicBezTo>
                  <a:pt x="1306" y="724"/>
                  <a:pt x="1278" y="736"/>
                  <a:pt x="1242" y="748"/>
                </a:cubicBezTo>
                <a:cubicBezTo>
                  <a:pt x="1240" y="754"/>
                  <a:pt x="1234" y="760"/>
                  <a:pt x="1236" y="766"/>
                </a:cubicBezTo>
                <a:cubicBezTo>
                  <a:pt x="1239" y="774"/>
                  <a:pt x="1248" y="778"/>
                  <a:pt x="1254" y="784"/>
                </a:cubicBezTo>
                <a:cubicBezTo>
                  <a:pt x="1280" y="814"/>
                  <a:pt x="1316" y="805"/>
                  <a:pt x="1338" y="838"/>
                </a:cubicBezTo>
                <a:cubicBezTo>
                  <a:pt x="1380" y="940"/>
                  <a:pt x="1836" y="918"/>
                  <a:pt x="0" y="910"/>
                </a:cubicBezTo>
                <a:cubicBezTo>
                  <a:pt x="36" y="883"/>
                  <a:pt x="65" y="846"/>
                  <a:pt x="108" y="832"/>
                </a:cubicBezTo>
                <a:cubicBezTo>
                  <a:pt x="112" y="826"/>
                  <a:pt x="120" y="821"/>
                  <a:pt x="120" y="814"/>
                </a:cubicBezTo>
                <a:cubicBezTo>
                  <a:pt x="120" y="804"/>
                  <a:pt x="65" y="758"/>
                  <a:pt x="54" y="742"/>
                </a:cubicBezTo>
                <a:cubicBezTo>
                  <a:pt x="58" y="736"/>
                  <a:pt x="60" y="728"/>
                  <a:pt x="66" y="724"/>
                </a:cubicBezTo>
                <a:cubicBezTo>
                  <a:pt x="90" y="709"/>
                  <a:pt x="141" y="697"/>
                  <a:pt x="168" y="688"/>
                </a:cubicBezTo>
                <a:cubicBezTo>
                  <a:pt x="158" y="659"/>
                  <a:pt x="126" y="636"/>
                  <a:pt x="102" y="616"/>
                </a:cubicBezTo>
                <a:cubicBezTo>
                  <a:pt x="84" y="601"/>
                  <a:pt x="60" y="562"/>
                  <a:pt x="60" y="562"/>
                </a:cubicBezTo>
                <a:cubicBezTo>
                  <a:pt x="90" y="560"/>
                  <a:pt x="122" y="568"/>
                  <a:pt x="150" y="556"/>
                </a:cubicBezTo>
                <a:cubicBezTo>
                  <a:pt x="159" y="552"/>
                  <a:pt x="139" y="540"/>
                  <a:pt x="132" y="532"/>
                </a:cubicBezTo>
                <a:cubicBezTo>
                  <a:pt x="55" y="444"/>
                  <a:pt x="165" y="579"/>
                  <a:pt x="84" y="478"/>
                </a:cubicBezTo>
                <a:cubicBezTo>
                  <a:pt x="80" y="465"/>
                  <a:pt x="61" y="454"/>
                  <a:pt x="66" y="442"/>
                </a:cubicBezTo>
                <a:cubicBezTo>
                  <a:pt x="72" y="426"/>
                  <a:pt x="130" y="426"/>
                  <a:pt x="150" y="424"/>
                </a:cubicBezTo>
                <a:cubicBezTo>
                  <a:pt x="113" y="401"/>
                  <a:pt x="103" y="403"/>
                  <a:pt x="84" y="370"/>
                </a:cubicBezTo>
                <a:cubicBezTo>
                  <a:pt x="75" y="355"/>
                  <a:pt x="60" y="322"/>
                  <a:pt x="60" y="322"/>
                </a:cubicBezTo>
                <a:cubicBezTo>
                  <a:pt x="96" y="298"/>
                  <a:pt x="145" y="302"/>
                  <a:pt x="186" y="298"/>
                </a:cubicBezTo>
                <a:cubicBezTo>
                  <a:pt x="175" y="287"/>
                  <a:pt x="160" y="280"/>
                  <a:pt x="150" y="268"/>
                </a:cubicBezTo>
                <a:cubicBezTo>
                  <a:pt x="125" y="240"/>
                  <a:pt x="114" y="210"/>
                  <a:pt x="84" y="190"/>
                </a:cubicBezTo>
                <a:cubicBezTo>
                  <a:pt x="107" y="184"/>
                  <a:pt x="214" y="191"/>
                  <a:pt x="156" y="172"/>
                </a:cubicBezTo>
                <a:cubicBezTo>
                  <a:pt x="135" y="151"/>
                  <a:pt x="119" y="143"/>
                  <a:pt x="90" y="136"/>
                </a:cubicBezTo>
                <a:cubicBezTo>
                  <a:pt x="119" y="117"/>
                  <a:pt x="178" y="127"/>
                  <a:pt x="132" y="112"/>
                </a:cubicBezTo>
                <a:cubicBezTo>
                  <a:pt x="128" y="106"/>
                  <a:pt x="125" y="99"/>
                  <a:pt x="120" y="94"/>
                </a:cubicBezTo>
                <a:cubicBezTo>
                  <a:pt x="109" y="85"/>
                  <a:pt x="84" y="70"/>
                  <a:pt x="84" y="70"/>
                </a:cubicBezTo>
                <a:cubicBezTo>
                  <a:pt x="69" y="47"/>
                  <a:pt x="66" y="33"/>
                  <a:pt x="42" y="22"/>
                </a:cubicBezTo>
                <a:cubicBezTo>
                  <a:pt x="4" y="5"/>
                  <a:pt x="6" y="23"/>
                  <a:pt x="6" y="4"/>
                </a:cubicBezTo>
                <a:close/>
              </a:path>
            </a:pathLst>
          </a:custGeom>
          <a:solidFill>
            <a:srgbClr val="FFC000">
              <a:alpha val="80000"/>
            </a:srgbClr>
          </a:solidFill>
          <a:ln>
            <a:noFill/>
          </a:ln>
          <a:ex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3316" name="标题 1"/>
          <p:cNvSpPr txBox="1">
            <a:spLocks/>
          </p:cNvSpPr>
          <p:nvPr/>
        </p:nvSpPr>
        <p:spPr bwMode="auto">
          <a:xfrm>
            <a:off x="2793206" y="999275"/>
            <a:ext cx="3862237" cy="37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Camtasia</a:t>
            </a:r>
            <a:r>
              <a:rPr lang="zh-CN" altLang="en-US" sz="32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录制ＰＰＴ</a:t>
            </a:r>
            <a:endParaRPr lang="en-US" altLang="zh-CN" sz="32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14" y="1647236"/>
            <a:ext cx="5186060" cy="435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590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"/>
          <p:cNvSpPr>
            <a:spLocks/>
          </p:cNvSpPr>
          <p:nvPr/>
        </p:nvSpPr>
        <p:spPr bwMode="auto">
          <a:xfrm>
            <a:off x="2095039" y="957262"/>
            <a:ext cx="6449261" cy="566738"/>
          </a:xfrm>
          <a:custGeom>
            <a:avLst/>
            <a:gdLst>
              <a:gd name="T0" fmla="*/ 8238 w 1836"/>
              <a:gd name="T1" fmla="*/ 2141 h 940"/>
              <a:gd name="T2" fmla="*/ 1894832 w 1836"/>
              <a:gd name="T3" fmla="*/ 5354 h 940"/>
              <a:gd name="T4" fmla="*/ 1828925 w 1836"/>
              <a:gd name="T5" fmla="*/ 18202 h 940"/>
              <a:gd name="T6" fmla="*/ 1763017 w 1836"/>
              <a:gd name="T7" fmla="*/ 59960 h 940"/>
              <a:gd name="T8" fmla="*/ 1853640 w 1836"/>
              <a:gd name="T9" fmla="*/ 95294 h 940"/>
              <a:gd name="T10" fmla="*/ 1804209 w 1836"/>
              <a:gd name="T11" fmla="*/ 101718 h 940"/>
              <a:gd name="T12" fmla="*/ 1754779 w 1836"/>
              <a:gd name="T13" fmla="*/ 114567 h 940"/>
              <a:gd name="T14" fmla="*/ 1820686 w 1836"/>
              <a:gd name="T15" fmla="*/ 175598 h 940"/>
              <a:gd name="T16" fmla="*/ 1721825 w 1836"/>
              <a:gd name="T17" fmla="*/ 217356 h 940"/>
              <a:gd name="T18" fmla="*/ 1804209 w 1836"/>
              <a:gd name="T19" fmla="*/ 275175 h 940"/>
              <a:gd name="T20" fmla="*/ 1705349 w 1836"/>
              <a:gd name="T21" fmla="*/ 316933 h 940"/>
              <a:gd name="T22" fmla="*/ 1746541 w 1836"/>
              <a:gd name="T23" fmla="*/ 339418 h 940"/>
              <a:gd name="T24" fmla="*/ 1845401 w 1836"/>
              <a:gd name="T25" fmla="*/ 384388 h 940"/>
              <a:gd name="T26" fmla="*/ 1705349 w 1836"/>
              <a:gd name="T27" fmla="*/ 400449 h 940"/>
              <a:gd name="T28" fmla="*/ 1697110 w 1836"/>
              <a:gd name="T29" fmla="*/ 410085 h 940"/>
              <a:gd name="T30" fmla="*/ 1721825 w 1836"/>
              <a:gd name="T31" fmla="*/ 419722 h 940"/>
              <a:gd name="T32" fmla="*/ 1837163 w 1836"/>
              <a:gd name="T33" fmla="*/ 448631 h 940"/>
              <a:gd name="T34" fmla="*/ 0 w 1836"/>
              <a:gd name="T35" fmla="*/ 487177 h 940"/>
              <a:gd name="T36" fmla="*/ 148291 w 1836"/>
              <a:gd name="T37" fmla="*/ 445419 h 940"/>
              <a:gd name="T38" fmla="*/ 164768 w 1836"/>
              <a:gd name="T39" fmla="*/ 435783 h 940"/>
              <a:gd name="T40" fmla="*/ 74146 w 1836"/>
              <a:gd name="T41" fmla="*/ 397237 h 940"/>
              <a:gd name="T42" fmla="*/ 90622 w 1836"/>
              <a:gd name="T43" fmla="*/ 387600 h 940"/>
              <a:gd name="T44" fmla="*/ 230675 w 1836"/>
              <a:gd name="T45" fmla="*/ 368327 h 940"/>
              <a:gd name="T46" fmla="*/ 140053 w 1836"/>
              <a:gd name="T47" fmla="*/ 329781 h 940"/>
              <a:gd name="T48" fmla="*/ 82384 w 1836"/>
              <a:gd name="T49" fmla="*/ 300872 h 940"/>
              <a:gd name="T50" fmla="*/ 205960 w 1836"/>
              <a:gd name="T51" fmla="*/ 297660 h 940"/>
              <a:gd name="T52" fmla="*/ 181245 w 1836"/>
              <a:gd name="T53" fmla="*/ 284811 h 940"/>
              <a:gd name="T54" fmla="*/ 115338 w 1836"/>
              <a:gd name="T55" fmla="*/ 255902 h 940"/>
              <a:gd name="T56" fmla="*/ 90622 w 1836"/>
              <a:gd name="T57" fmla="*/ 236629 h 940"/>
              <a:gd name="T58" fmla="*/ 205960 w 1836"/>
              <a:gd name="T59" fmla="*/ 226992 h 940"/>
              <a:gd name="T60" fmla="*/ 115338 w 1836"/>
              <a:gd name="T61" fmla="*/ 198083 h 940"/>
              <a:gd name="T62" fmla="*/ 82384 w 1836"/>
              <a:gd name="T63" fmla="*/ 172386 h 940"/>
              <a:gd name="T64" fmla="*/ 255390 w 1836"/>
              <a:gd name="T65" fmla="*/ 159537 h 940"/>
              <a:gd name="T66" fmla="*/ 205960 w 1836"/>
              <a:gd name="T67" fmla="*/ 143476 h 940"/>
              <a:gd name="T68" fmla="*/ 115338 w 1836"/>
              <a:gd name="T69" fmla="*/ 101718 h 940"/>
              <a:gd name="T70" fmla="*/ 214198 w 1836"/>
              <a:gd name="T71" fmla="*/ 92082 h 940"/>
              <a:gd name="T72" fmla="*/ 123576 w 1836"/>
              <a:gd name="T73" fmla="*/ 72809 h 940"/>
              <a:gd name="T74" fmla="*/ 181245 w 1836"/>
              <a:gd name="T75" fmla="*/ 59960 h 940"/>
              <a:gd name="T76" fmla="*/ 164768 w 1836"/>
              <a:gd name="T77" fmla="*/ 50324 h 940"/>
              <a:gd name="T78" fmla="*/ 115338 w 1836"/>
              <a:gd name="T79" fmla="*/ 37475 h 940"/>
              <a:gd name="T80" fmla="*/ 57669 w 1836"/>
              <a:gd name="T81" fmla="*/ 11778 h 940"/>
              <a:gd name="T82" fmla="*/ 8238 w 1836"/>
              <a:gd name="T83" fmla="*/ 2141 h 94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836"/>
              <a:gd name="T127" fmla="*/ 0 h 940"/>
              <a:gd name="T128" fmla="*/ 1836 w 1836"/>
              <a:gd name="T129" fmla="*/ 940 h 940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836" h="940">
                <a:moveTo>
                  <a:pt x="6" y="4"/>
                </a:moveTo>
                <a:cubicBezTo>
                  <a:pt x="454" y="6"/>
                  <a:pt x="932" y="0"/>
                  <a:pt x="1380" y="10"/>
                </a:cubicBezTo>
                <a:cubicBezTo>
                  <a:pt x="1374" y="10"/>
                  <a:pt x="1338" y="26"/>
                  <a:pt x="1332" y="34"/>
                </a:cubicBezTo>
                <a:cubicBezTo>
                  <a:pt x="1314" y="59"/>
                  <a:pt x="1284" y="112"/>
                  <a:pt x="1284" y="112"/>
                </a:cubicBezTo>
                <a:cubicBezTo>
                  <a:pt x="1302" y="139"/>
                  <a:pt x="1323" y="160"/>
                  <a:pt x="1350" y="178"/>
                </a:cubicBezTo>
                <a:cubicBezTo>
                  <a:pt x="1338" y="182"/>
                  <a:pt x="1326" y="186"/>
                  <a:pt x="1314" y="190"/>
                </a:cubicBezTo>
                <a:cubicBezTo>
                  <a:pt x="1300" y="195"/>
                  <a:pt x="1278" y="214"/>
                  <a:pt x="1278" y="214"/>
                </a:cubicBezTo>
                <a:cubicBezTo>
                  <a:pt x="1253" y="265"/>
                  <a:pt x="1286" y="298"/>
                  <a:pt x="1326" y="328"/>
                </a:cubicBezTo>
                <a:cubicBezTo>
                  <a:pt x="1296" y="348"/>
                  <a:pt x="1279" y="381"/>
                  <a:pt x="1254" y="406"/>
                </a:cubicBezTo>
                <a:cubicBezTo>
                  <a:pt x="1236" y="460"/>
                  <a:pt x="1286" y="477"/>
                  <a:pt x="1314" y="514"/>
                </a:cubicBezTo>
                <a:cubicBezTo>
                  <a:pt x="1295" y="542"/>
                  <a:pt x="1266" y="568"/>
                  <a:pt x="1242" y="592"/>
                </a:cubicBezTo>
                <a:cubicBezTo>
                  <a:pt x="1253" y="638"/>
                  <a:pt x="1238" y="596"/>
                  <a:pt x="1272" y="634"/>
                </a:cubicBezTo>
                <a:cubicBezTo>
                  <a:pt x="1276" y="639"/>
                  <a:pt x="1337" y="707"/>
                  <a:pt x="1344" y="718"/>
                </a:cubicBezTo>
                <a:cubicBezTo>
                  <a:pt x="1306" y="724"/>
                  <a:pt x="1278" y="736"/>
                  <a:pt x="1242" y="748"/>
                </a:cubicBezTo>
                <a:cubicBezTo>
                  <a:pt x="1240" y="754"/>
                  <a:pt x="1234" y="760"/>
                  <a:pt x="1236" y="766"/>
                </a:cubicBezTo>
                <a:cubicBezTo>
                  <a:pt x="1239" y="774"/>
                  <a:pt x="1248" y="778"/>
                  <a:pt x="1254" y="784"/>
                </a:cubicBezTo>
                <a:cubicBezTo>
                  <a:pt x="1280" y="814"/>
                  <a:pt x="1316" y="805"/>
                  <a:pt x="1338" y="838"/>
                </a:cubicBezTo>
                <a:cubicBezTo>
                  <a:pt x="1380" y="940"/>
                  <a:pt x="1836" y="918"/>
                  <a:pt x="0" y="910"/>
                </a:cubicBezTo>
                <a:cubicBezTo>
                  <a:pt x="36" y="883"/>
                  <a:pt x="65" y="846"/>
                  <a:pt x="108" y="832"/>
                </a:cubicBezTo>
                <a:cubicBezTo>
                  <a:pt x="112" y="826"/>
                  <a:pt x="120" y="821"/>
                  <a:pt x="120" y="814"/>
                </a:cubicBezTo>
                <a:cubicBezTo>
                  <a:pt x="120" y="804"/>
                  <a:pt x="65" y="758"/>
                  <a:pt x="54" y="742"/>
                </a:cubicBezTo>
                <a:cubicBezTo>
                  <a:pt x="58" y="736"/>
                  <a:pt x="60" y="728"/>
                  <a:pt x="66" y="724"/>
                </a:cubicBezTo>
                <a:cubicBezTo>
                  <a:pt x="90" y="709"/>
                  <a:pt x="141" y="697"/>
                  <a:pt x="168" y="688"/>
                </a:cubicBezTo>
                <a:cubicBezTo>
                  <a:pt x="158" y="659"/>
                  <a:pt x="126" y="636"/>
                  <a:pt x="102" y="616"/>
                </a:cubicBezTo>
                <a:cubicBezTo>
                  <a:pt x="84" y="601"/>
                  <a:pt x="60" y="562"/>
                  <a:pt x="60" y="562"/>
                </a:cubicBezTo>
                <a:cubicBezTo>
                  <a:pt x="90" y="560"/>
                  <a:pt x="122" y="568"/>
                  <a:pt x="150" y="556"/>
                </a:cubicBezTo>
                <a:cubicBezTo>
                  <a:pt x="159" y="552"/>
                  <a:pt x="139" y="540"/>
                  <a:pt x="132" y="532"/>
                </a:cubicBezTo>
                <a:cubicBezTo>
                  <a:pt x="55" y="444"/>
                  <a:pt x="165" y="579"/>
                  <a:pt x="84" y="478"/>
                </a:cubicBezTo>
                <a:cubicBezTo>
                  <a:pt x="80" y="465"/>
                  <a:pt x="61" y="454"/>
                  <a:pt x="66" y="442"/>
                </a:cubicBezTo>
                <a:cubicBezTo>
                  <a:pt x="72" y="426"/>
                  <a:pt x="130" y="426"/>
                  <a:pt x="150" y="424"/>
                </a:cubicBezTo>
                <a:cubicBezTo>
                  <a:pt x="113" y="401"/>
                  <a:pt x="103" y="403"/>
                  <a:pt x="84" y="370"/>
                </a:cubicBezTo>
                <a:cubicBezTo>
                  <a:pt x="75" y="355"/>
                  <a:pt x="60" y="322"/>
                  <a:pt x="60" y="322"/>
                </a:cubicBezTo>
                <a:cubicBezTo>
                  <a:pt x="96" y="298"/>
                  <a:pt x="145" y="302"/>
                  <a:pt x="186" y="298"/>
                </a:cubicBezTo>
                <a:cubicBezTo>
                  <a:pt x="175" y="287"/>
                  <a:pt x="160" y="280"/>
                  <a:pt x="150" y="268"/>
                </a:cubicBezTo>
                <a:cubicBezTo>
                  <a:pt x="125" y="240"/>
                  <a:pt x="114" y="210"/>
                  <a:pt x="84" y="190"/>
                </a:cubicBezTo>
                <a:cubicBezTo>
                  <a:pt x="107" y="184"/>
                  <a:pt x="214" y="191"/>
                  <a:pt x="156" y="172"/>
                </a:cubicBezTo>
                <a:cubicBezTo>
                  <a:pt x="135" y="151"/>
                  <a:pt x="119" y="143"/>
                  <a:pt x="90" y="136"/>
                </a:cubicBezTo>
                <a:cubicBezTo>
                  <a:pt x="119" y="117"/>
                  <a:pt x="178" y="127"/>
                  <a:pt x="132" y="112"/>
                </a:cubicBezTo>
                <a:cubicBezTo>
                  <a:pt x="128" y="106"/>
                  <a:pt x="125" y="99"/>
                  <a:pt x="120" y="94"/>
                </a:cubicBezTo>
                <a:cubicBezTo>
                  <a:pt x="109" y="85"/>
                  <a:pt x="84" y="70"/>
                  <a:pt x="84" y="70"/>
                </a:cubicBezTo>
                <a:cubicBezTo>
                  <a:pt x="69" y="47"/>
                  <a:pt x="66" y="33"/>
                  <a:pt x="42" y="22"/>
                </a:cubicBezTo>
                <a:cubicBezTo>
                  <a:pt x="4" y="5"/>
                  <a:pt x="6" y="23"/>
                  <a:pt x="6" y="4"/>
                </a:cubicBezTo>
                <a:close/>
              </a:path>
            </a:pathLst>
          </a:custGeom>
          <a:solidFill>
            <a:srgbClr val="FFC000">
              <a:alpha val="80000"/>
            </a:srgbClr>
          </a:solidFill>
          <a:ln>
            <a:noFill/>
          </a:ln>
          <a:ex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3316" name="标题 1"/>
          <p:cNvSpPr txBox="1">
            <a:spLocks/>
          </p:cNvSpPr>
          <p:nvPr/>
        </p:nvSpPr>
        <p:spPr bwMode="auto">
          <a:xfrm>
            <a:off x="2793206" y="999275"/>
            <a:ext cx="3862237" cy="37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Gothic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32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ＤＶ录像方式</a:t>
            </a:r>
            <a:endParaRPr lang="en-US" altLang="zh-CN" sz="32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14" y="1576405"/>
            <a:ext cx="5228924" cy="4350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641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245" y="990600"/>
            <a:ext cx="668655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云形 1"/>
          <p:cNvSpPr/>
          <p:nvPr/>
        </p:nvSpPr>
        <p:spPr>
          <a:xfrm>
            <a:off x="483326" y="1157696"/>
            <a:ext cx="1867988" cy="966651"/>
          </a:xfrm>
          <a:prstGeom prst="cloud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华文中宋" pitchFamily="2" charset="-122"/>
                <a:ea typeface="华文中宋" pitchFamily="2" charset="-122"/>
              </a:rPr>
              <a:t>未来畅想</a:t>
            </a:r>
            <a:endParaRPr lang="zh-CN" altLang="en-US" sz="2800" dirty="0">
              <a:latin typeface="华文中宋" pitchFamily="2" charset="-122"/>
              <a:ea typeface="华文中宋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2101756" y="2399447"/>
            <a:ext cx="5199797" cy="272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67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直角三角形 132"/>
          <p:cNvSpPr/>
          <p:nvPr/>
        </p:nvSpPr>
        <p:spPr>
          <a:xfrm rot="10800000" flipV="1">
            <a:off x="914400" y="4342210"/>
            <a:ext cx="8229600" cy="1658540"/>
          </a:xfrm>
          <a:prstGeom prst="rtTriangle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2" name="直角三角形 131"/>
          <p:cNvSpPr/>
          <p:nvPr/>
        </p:nvSpPr>
        <p:spPr>
          <a:xfrm rot="5400000">
            <a:off x="2033589" y="-1176338"/>
            <a:ext cx="1057275" cy="5124450"/>
          </a:xfrm>
          <a:prstGeom prst="rtTriangle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4" y="908845"/>
            <a:ext cx="719137" cy="72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88266" y="2632503"/>
            <a:ext cx="52807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华文中宋" pitchFamily="2" charset="-122"/>
                <a:ea typeface="华文中宋" pitchFamily="2" charset="-122"/>
              </a:rPr>
              <a:t>特别感谢</a:t>
            </a:r>
            <a:endParaRPr lang="en-US" altLang="zh-CN" sz="4000" b="1" dirty="0">
              <a:latin typeface="华文中宋" pitchFamily="2" charset="-122"/>
              <a:ea typeface="华文中宋" pitchFamily="2" charset="-122"/>
            </a:endParaRPr>
          </a:p>
          <a:p>
            <a:r>
              <a:rPr lang="zh-CN" altLang="en-US" sz="4000" b="1" dirty="0">
                <a:latin typeface="华文中宋" pitchFamily="2" charset="-122"/>
                <a:ea typeface="华文中宋" pitchFamily="2" charset="-122"/>
              </a:rPr>
              <a:t>技术支持：知未科技</a:t>
            </a:r>
            <a:endParaRPr lang="en-US" altLang="zh-CN" sz="4000" b="1" dirty="0"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989" y="3207041"/>
            <a:ext cx="1494039" cy="89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0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4" b="4871"/>
          <a:stretch>
            <a:fillRect/>
          </a:stretch>
        </p:blipFill>
        <p:spPr bwMode="auto">
          <a:xfrm>
            <a:off x="1678768" y="1149525"/>
            <a:ext cx="4467072" cy="1743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687" y="773764"/>
            <a:ext cx="1038225" cy="8382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5877" y="2927178"/>
            <a:ext cx="860979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304800" latinLnBrk="1"/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教师登录：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账号：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姓名（中文）</a:t>
            </a:r>
          </a:p>
          <a:p>
            <a:pPr marL="266700" indent="304800" latinLnBrk="1"/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密码：学校办公系统的英文账户</a:t>
            </a:r>
          </a:p>
          <a:p>
            <a:pPr marL="571500" indent="-304800" latinLnBrk="1"/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学生登录：</a:t>
            </a:r>
            <a:r>
              <a:rPr lang="zh-CN" altLang="en-US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zh-CN" altLang="en-US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账号：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校园卡号</a:t>
            </a:r>
          </a:p>
          <a:p>
            <a:pPr marL="266700" indent="304800" latinLnBrk="1"/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密码：出生年月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日（共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位，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如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2001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年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月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20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日为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010520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）</a:t>
            </a:r>
          </a:p>
          <a:p>
            <a:pPr marL="266700" indent="304800" latinLnBrk="1"/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    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（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出生年月日不能登录的请试“校园卡号”后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）登录后请立即修改密码（信息安全要求）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登录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技术支持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26518083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（朱老师）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366" y="1626135"/>
            <a:ext cx="18859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6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332125" y="328025"/>
            <a:ext cx="8373943" cy="4138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b="1" dirty="0" smtClean="0">
                <a:solidFill>
                  <a:srgbClr val="FF0000"/>
                </a:solidFill>
              </a:rPr>
              <a:t>三</a:t>
            </a:r>
            <a:r>
              <a:rPr lang="zh-CN" altLang="zh-CN" b="1" dirty="0">
                <a:solidFill>
                  <a:srgbClr val="FF0000"/>
                </a:solidFill>
              </a:rPr>
              <a:t>、课堂教学的落实——解决学生迫切需要解决的问题。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zh-CN" b="1" dirty="0">
                <a:solidFill>
                  <a:srgbClr val="FF0000"/>
                </a:solidFill>
              </a:rPr>
              <a:t>、培养要素分析的能力。</a:t>
            </a:r>
            <a:endParaRPr lang="zh-CN" altLang="zh-CN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275" y="1340069"/>
            <a:ext cx="4676009" cy="5071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975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332125" y="328025"/>
            <a:ext cx="8373943" cy="4138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b="1" dirty="0" smtClean="0">
                <a:solidFill>
                  <a:srgbClr val="FF0000"/>
                </a:solidFill>
              </a:rPr>
              <a:t>三</a:t>
            </a:r>
            <a:r>
              <a:rPr lang="zh-CN" altLang="zh-CN" b="1" dirty="0">
                <a:solidFill>
                  <a:srgbClr val="FF0000"/>
                </a:solidFill>
              </a:rPr>
              <a:t>、课堂教学的落实——解决学生迫切需要解决的问题。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zh-CN" b="1" dirty="0">
                <a:solidFill>
                  <a:srgbClr val="FF0000"/>
                </a:solidFill>
              </a:rPr>
              <a:t>、培养要素分析的能力。</a:t>
            </a:r>
            <a:endParaRPr lang="zh-CN" altLang="zh-CN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6077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966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146875" y="328025"/>
            <a:ext cx="8997126" cy="4138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zh-CN" b="1" dirty="0" smtClean="0">
                <a:solidFill>
                  <a:srgbClr val="FF0000"/>
                </a:solidFill>
              </a:rPr>
              <a:t>三</a:t>
            </a:r>
            <a:r>
              <a:rPr lang="zh-CN" altLang="zh-CN" b="1" dirty="0">
                <a:solidFill>
                  <a:srgbClr val="FF0000"/>
                </a:solidFill>
              </a:rPr>
              <a:t>、课堂教学的落实——解决学生迫切需要解决的问题。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zh-CN" b="1" dirty="0">
                <a:solidFill>
                  <a:srgbClr val="FF0000"/>
                </a:solidFill>
              </a:rPr>
              <a:t>、培养要素分析的能力</a:t>
            </a:r>
            <a:r>
              <a:rPr lang="zh-CN" altLang="zh-CN" b="1" dirty="0" smtClean="0">
                <a:solidFill>
                  <a:srgbClr val="FF0000"/>
                </a:solidFill>
              </a:rPr>
              <a:t>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zh-CN" b="1" dirty="0">
                <a:solidFill>
                  <a:srgbClr val="FF0000"/>
                </a:solidFill>
              </a:rPr>
              <a:t>、培养学科思维的能力。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zh-CN" altLang="zh-CN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zh-CN" b="1" dirty="0">
                <a:solidFill>
                  <a:srgbClr val="FF0000"/>
                </a:solidFill>
              </a:rPr>
              <a:t>）描述地理事项（要素）</a:t>
            </a:r>
            <a:r>
              <a:rPr lang="en-US" altLang="zh-CN" b="1" dirty="0" smtClean="0">
                <a:solidFill>
                  <a:srgbClr val="FF0000"/>
                </a:solidFill>
              </a:rPr>
              <a:t>⟹</a:t>
            </a:r>
            <a:r>
              <a:rPr lang="zh-CN" altLang="zh-CN" b="1" dirty="0" smtClean="0">
                <a:solidFill>
                  <a:srgbClr val="FF0000"/>
                </a:solidFill>
              </a:rPr>
              <a:t>概括时</a:t>
            </a:r>
            <a:r>
              <a:rPr lang="zh-CN" altLang="zh-CN" b="1" dirty="0">
                <a:solidFill>
                  <a:srgbClr val="FF0000"/>
                </a:solidFill>
              </a:rPr>
              <a:t>空（分布、变化）规律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        </a:t>
            </a:r>
            <a:r>
              <a:rPr lang="zh-CN" altLang="en-US" b="1" dirty="0" smtClean="0">
                <a:solidFill>
                  <a:srgbClr val="FF0000"/>
                </a:solidFill>
              </a:rPr>
              <a:t>              </a:t>
            </a:r>
            <a:r>
              <a:rPr lang="zh-CN" altLang="zh-CN" b="1" dirty="0" smtClean="0">
                <a:solidFill>
                  <a:srgbClr val="FF0000"/>
                </a:solidFill>
              </a:rPr>
              <a:t>具体</a:t>
            </a:r>
            <a:r>
              <a:rPr lang="zh-CN" altLang="zh-CN" b="1" dirty="0">
                <a:solidFill>
                  <a:srgbClr val="FF0000"/>
                </a:solidFill>
              </a:rPr>
              <a:t>、感性</a:t>
            </a:r>
            <a:r>
              <a:rPr lang="en-US" altLang="zh-CN" b="1" dirty="0">
                <a:solidFill>
                  <a:srgbClr val="FF0000"/>
                </a:solidFill>
              </a:rPr>
              <a:t>   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⟹  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zh-CN" altLang="zh-CN" b="1" dirty="0" smtClean="0">
                <a:solidFill>
                  <a:srgbClr val="FF0000"/>
                </a:solidFill>
              </a:rPr>
              <a:t>抽象</a:t>
            </a:r>
            <a:r>
              <a:rPr lang="zh-CN" altLang="zh-CN" b="1" dirty="0">
                <a:solidFill>
                  <a:srgbClr val="FF0000"/>
                </a:solidFill>
              </a:rPr>
              <a:t>、理性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zh-CN" altLang="zh-CN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zh-CN" b="1" dirty="0">
                <a:solidFill>
                  <a:srgbClr val="FF0000"/>
                </a:solidFill>
              </a:rPr>
              <a:t>）善于提出“为什么”，并主动思考“原因”的能力；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</a:t>
            </a:r>
            <a:r>
              <a:rPr lang="zh-CN" altLang="zh-CN" b="1" dirty="0">
                <a:solidFill>
                  <a:srgbClr val="FF0000"/>
                </a:solidFill>
              </a:rPr>
              <a:t>特定时空条件下，分析“有什么”、“为什么”、“怎么样”的能力。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zh-CN" altLang="zh-CN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zh-CN" altLang="zh-CN" b="1" dirty="0">
                <a:solidFill>
                  <a:srgbClr val="FF0000"/>
                </a:solidFill>
              </a:rPr>
              <a:t>）图文互换的能力。</a:t>
            </a:r>
            <a:r>
              <a:rPr lang="zh-CN" altLang="zh-CN" dirty="0">
                <a:solidFill>
                  <a:srgbClr val="FF0000"/>
                </a:solidFill>
              </a:rPr>
              <a:t>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zh-CN" altLang="zh-CN" b="1" dirty="0">
                <a:solidFill>
                  <a:srgbClr val="FF0000"/>
                </a:solidFill>
              </a:rPr>
              <a:t>、调用知识解决问题的能力。</a:t>
            </a:r>
            <a:r>
              <a:rPr lang="zh-CN" altLang="zh-CN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99188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146875" y="328025"/>
            <a:ext cx="8997126" cy="4138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zh-CN" b="1" dirty="0" smtClean="0">
                <a:solidFill>
                  <a:srgbClr val="FF0000"/>
                </a:solidFill>
              </a:rPr>
              <a:t>三</a:t>
            </a:r>
            <a:r>
              <a:rPr lang="zh-CN" altLang="zh-CN" b="1" dirty="0">
                <a:solidFill>
                  <a:srgbClr val="FF0000"/>
                </a:solidFill>
              </a:rPr>
              <a:t>、课堂教学的落实——解决学生迫切需要解决的问题。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zh-CN" b="1" dirty="0">
                <a:solidFill>
                  <a:srgbClr val="FF0000"/>
                </a:solidFill>
              </a:rPr>
              <a:t>、培养要素分析的能力</a:t>
            </a:r>
            <a:r>
              <a:rPr lang="zh-CN" altLang="zh-CN" b="1" dirty="0" smtClean="0">
                <a:solidFill>
                  <a:srgbClr val="FF0000"/>
                </a:solidFill>
              </a:rPr>
              <a:t>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zh-CN" b="1" dirty="0">
                <a:solidFill>
                  <a:srgbClr val="FF0000"/>
                </a:solidFill>
              </a:rPr>
              <a:t>、培养学科思维的能力。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zh-CN" altLang="zh-CN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zh-CN" b="1" dirty="0">
                <a:solidFill>
                  <a:srgbClr val="FF0000"/>
                </a:solidFill>
              </a:rPr>
              <a:t>）描述地理事项（要素）</a:t>
            </a:r>
            <a:r>
              <a:rPr lang="en-US" altLang="zh-CN" b="1" dirty="0" smtClean="0">
                <a:solidFill>
                  <a:srgbClr val="FF0000"/>
                </a:solidFill>
              </a:rPr>
              <a:t>⟹</a:t>
            </a:r>
            <a:r>
              <a:rPr lang="zh-CN" altLang="zh-CN" b="1" dirty="0" smtClean="0">
                <a:solidFill>
                  <a:srgbClr val="FF0000"/>
                </a:solidFill>
              </a:rPr>
              <a:t>概括时</a:t>
            </a:r>
            <a:r>
              <a:rPr lang="zh-CN" altLang="zh-CN" b="1" dirty="0">
                <a:solidFill>
                  <a:srgbClr val="FF0000"/>
                </a:solidFill>
              </a:rPr>
              <a:t>空（分布、变化）规律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        </a:t>
            </a:r>
            <a:r>
              <a:rPr lang="zh-CN" altLang="en-US" b="1" dirty="0" smtClean="0">
                <a:solidFill>
                  <a:srgbClr val="FF0000"/>
                </a:solidFill>
              </a:rPr>
              <a:t>              </a:t>
            </a:r>
            <a:r>
              <a:rPr lang="zh-CN" altLang="zh-CN" b="1" dirty="0" smtClean="0">
                <a:solidFill>
                  <a:srgbClr val="FF0000"/>
                </a:solidFill>
              </a:rPr>
              <a:t>具体</a:t>
            </a:r>
            <a:r>
              <a:rPr lang="zh-CN" altLang="zh-CN" b="1" dirty="0">
                <a:solidFill>
                  <a:srgbClr val="FF0000"/>
                </a:solidFill>
              </a:rPr>
              <a:t>、感性</a:t>
            </a:r>
            <a:r>
              <a:rPr lang="en-US" altLang="zh-CN" b="1" dirty="0">
                <a:solidFill>
                  <a:srgbClr val="FF0000"/>
                </a:solidFill>
              </a:rPr>
              <a:t>   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⟹  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zh-CN" altLang="zh-CN" b="1" dirty="0" smtClean="0">
                <a:solidFill>
                  <a:srgbClr val="FF0000"/>
                </a:solidFill>
              </a:rPr>
              <a:t>抽象</a:t>
            </a:r>
            <a:r>
              <a:rPr lang="zh-CN" altLang="zh-CN" b="1" dirty="0">
                <a:solidFill>
                  <a:srgbClr val="FF0000"/>
                </a:solidFill>
              </a:rPr>
              <a:t>、理性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zh-CN" altLang="zh-CN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zh-CN" b="1" dirty="0">
                <a:solidFill>
                  <a:srgbClr val="FF0000"/>
                </a:solidFill>
              </a:rPr>
              <a:t>）善于提出“为什么”，并主动思考“原因”的能力；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</a:t>
            </a:r>
            <a:r>
              <a:rPr lang="zh-CN" altLang="zh-CN" b="1" dirty="0">
                <a:solidFill>
                  <a:srgbClr val="FF0000"/>
                </a:solidFill>
              </a:rPr>
              <a:t>特定时空条件下，分析“有什么”、“为什么”、“怎么样”的能力。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zh-CN" altLang="zh-CN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zh-CN" altLang="zh-CN" b="1" dirty="0">
                <a:solidFill>
                  <a:srgbClr val="FF0000"/>
                </a:solidFill>
              </a:rPr>
              <a:t>）图文互换的能力。</a:t>
            </a:r>
            <a:r>
              <a:rPr lang="zh-CN" altLang="zh-CN" dirty="0">
                <a:solidFill>
                  <a:srgbClr val="FF0000"/>
                </a:solidFill>
              </a:rPr>
              <a:t>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zh-CN" altLang="zh-CN" b="1" dirty="0">
                <a:solidFill>
                  <a:srgbClr val="FF0000"/>
                </a:solidFill>
              </a:rPr>
              <a:t>、调用知识解决问题的能力。</a:t>
            </a:r>
            <a:r>
              <a:rPr lang="zh-CN" altLang="zh-CN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3" name="图片 2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48" y="1710721"/>
            <a:ext cx="7034457" cy="48788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27971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146875" y="328025"/>
            <a:ext cx="8997126" cy="47695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zh-CN" b="1" dirty="0" smtClean="0">
                <a:solidFill>
                  <a:srgbClr val="FF0000"/>
                </a:solidFill>
              </a:rPr>
              <a:t>三</a:t>
            </a:r>
            <a:r>
              <a:rPr lang="zh-CN" altLang="zh-CN" b="1" dirty="0">
                <a:solidFill>
                  <a:srgbClr val="FF0000"/>
                </a:solidFill>
              </a:rPr>
              <a:t>、课堂教学的落实——解决学生迫切需要解决的问题。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zh-CN" b="1" dirty="0">
                <a:solidFill>
                  <a:srgbClr val="FF0000"/>
                </a:solidFill>
              </a:rPr>
              <a:t>、培养要素分析的能力</a:t>
            </a:r>
            <a:r>
              <a:rPr lang="zh-CN" altLang="zh-CN" b="1" dirty="0" smtClean="0">
                <a:solidFill>
                  <a:srgbClr val="FF0000"/>
                </a:solidFill>
              </a:rPr>
              <a:t>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zh-CN" b="1" dirty="0">
                <a:solidFill>
                  <a:srgbClr val="FF0000"/>
                </a:solidFill>
              </a:rPr>
              <a:t>、培养学科思维的能力。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zh-CN" altLang="zh-CN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zh-CN" b="1" dirty="0">
                <a:solidFill>
                  <a:srgbClr val="FF0000"/>
                </a:solidFill>
              </a:rPr>
              <a:t>）描述地理事项（要素）</a:t>
            </a:r>
            <a:r>
              <a:rPr lang="en-US" altLang="zh-CN" b="1" dirty="0" smtClean="0">
                <a:solidFill>
                  <a:srgbClr val="FF0000"/>
                </a:solidFill>
              </a:rPr>
              <a:t>⟹</a:t>
            </a:r>
            <a:r>
              <a:rPr lang="zh-CN" altLang="zh-CN" b="1" dirty="0" smtClean="0">
                <a:solidFill>
                  <a:srgbClr val="FF0000"/>
                </a:solidFill>
              </a:rPr>
              <a:t>概括时</a:t>
            </a:r>
            <a:r>
              <a:rPr lang="zh-CN" altLang="zh-CN" b="1" dirty="0">
                <a:solidFill>
                  <a:srgbClr val="FF0000"/>
                </a:solidFill>
              </a:rPr>
              <a:t>空（分布、变化）规律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        </a:t>
            </a:r>
            <a:r>
              <a:rPr lang="zh-CN" altLang="en-US" b="1" dirty="0" smtClean="0">
                <a:solidFill>
                  <a:srgbClr val="FF0000"/>
                </a:solidFill>
              </a:rPr>
              <a:t>              </a:t>
            </a:r>
            <a:r>
              <a:rPr lang="zh-CN" altLang="zh-CN" b="1" dirty="0" smtClean="0">
                <a:solidFill>
                  <a:srgbClr val="FF0000"/>
                </a:solidFill>
              </a:rPr>
              <a:t>具体</a:t>
            </a:r>
            <a:r>
              <a:rPr lang="zh-CN" altLang="zh-CN" b="1" dirty="0">
                <a:solidFill>
                  <a:srgbClr val="FF0000"/>
                </a:solidFill>
              </a:rPr>
              <a:t>、感性</a:t>
            </a:r>
            <a:r>
              <a:rPr lang="en-US" altLang="zh-CN" b="1" dirty="0">
                <a:solidFill>
                  <a:srgbClr val="FF0000"/>
                </a:solidFill>
              </a:rPr>
              <a:t>   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⟹  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zh-CN" altLang="zh-CN" b="1" dirty="0" smtClean="0">
                <a:solidFill>
                  <a:srgbClr val="FF0000"/>
                </a:solidFill>
              </a:rPr>
              <a:t>抽象</a:t>
            </a:r>
            <a:r>
              <a:rPr lang="zh-CN" altLang="zh-CN" b="1" dirty="0">
                <a:solidFill>
                  <a:srgbClr val="FF0000"/>
                </a:solidFill>
              </a:rPr>
              <a:t>、理性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zh-CN" altLang="zh-CN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zh-CN" b="1" dirty="0">
                <a:solidFill>
                  <a:srgbClr val="FF0000"/>
                </a:solidFill>
              </a:rPr>
              <a:t>）善于提出“为什么”，并主动思考“原因”的能力；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</a:t>
            </a:r>
            <a:r>
              <a:rPr lang="zh-CN" altLang="zh-CN" b="1" dirty="0">
                <a:solidFill>
                  <a:srgbClr val="FF0000"/>
                </a:solidFill>
              </a:rPr>
              <a:t>特定时空条件下，分析“有什么”、“为什么”、“怎么样”的能力。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zh-CN" altLang="zh-CN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zh-CN" altLang="zh-CN" b="1" dirty="0">
                <a:solidFill>
                  <a:srgbClr val="FF0000"/>
                </a:solidFill>
              </a:rPr>
              <a:t>）图文互换的能力。</a:t>
            </a:r>
            <a:r>
              <a:rPr lang="zh-CN" altLang="zh-CN" dirty="0">
                <a:solidFill>
                  <a:srgbClr val="FF0000"/>
                </a:solidFill>
              </a:rPr>
              <a:t>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zh-CN" altLang="zh-CN" b="1" dirty="0">
                <a:solidFill>
                  <a:srgbClr val="FF0000"/>
                </a:solidFill>
              </a:rPr>
              <a:t>、调用知识解决问题的能力</a:t>
            </a:r>
            <a:r>
              <a:rPr lang="zh-CN" altLang="zh-CN" b="1" dirty="0" smtClean="0">
                <a:solidFill>
                  <a:srgbClr val="FF0000"/>
                </a:solidFill>
              </a:rPr>
              <a:t>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zh-CN" altLang="zh-CN" b="1" dirty="0">
                <a:solidFill>
                  <a:srgbClr val="FF0000"/>
                </a:solidFill>
              </a:rPr>
              <a:t>、教师示范——师生一起做题。</a:t>
            </a:r>
            <a:r>
              <a:rPr lang="zh-CN" altLang="zh-CN" dirty="0">
                <a:solidFill>
                  <a:srgbClr val="FF0000"/>
                </a:solidFill>
              </a:rPr>
              <a:t> </a:t>
            </a:r>
            <a:r>
              <a:rPr lang="zh-CN" altLang="zh-CN" dirty="0" smtClean="0">
                <a:solidFill>
                  <a:srgbClr val="FF0000"/>
                </a:solidFill>
              </a:rPr>
              <a:t> </a:t>
            </a:r>
            <a:endParaRPr lang="zh-CN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6018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146875" y="328025"/>
            <a:ext cx="8997126" cy="62902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zh-CN" b="1" dirty="0" smtClean="0">
                <a:solidFill>
                  <a:srgbClr val="FF0000"/>
                </a:solidFill>
              </a:rPr>
              <a:t>三</a:t>
            </a:r>
            <a:r>
              <a:rPr lang="zh-CN" altLang="zh-CN" b="1" dirty="0">
                <a:solidFill>
                  <a:srgbClr val="FF0000"/>
                </a:solidFill>
              </a:rPr>
              <a:t>、课堂教学的落实——解决学生迫切需要解决的问题。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zh-CN" b="1" dirty="0">
                <a:solidFill>
                  <a:srgbClr val="FF0000"/>
                </a:solidFill>
              </a:rPr>
              <a:t>、培养要素分析的能力</a:t>
            </a:r>
            <a:r>
              <a:rPr lang="zh-CN" altLang="zh-CN" b="1" dirty="0" smtClean="0">
                <a:solidFill>
                  <a:srgbClr val="FF0000"/>
                </a:solidFill>
              </a:rPr>
              <a:t>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zh-CN" b="1" dirty="0">
                <a:solidFill>
                  <a:srgbClr val="FF0000"/>
                </a:solidFill>
              </a:rPr>
              <a:t>、培养学科思维的能力。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zh-CN" altLang="zh-CN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zh-CN" b="1" dirty="0">
                <a:solidFill>
                  <a:srgbClr val="FF0000"/>
                </a:solidFill>
              </a:rPr>
              <a:t>）描述地理事项（要素）</a:t>
            </a:r>
            <a:r>
              <a:rPr lang="en-US" altLang="zh-CN" b="1" dirty="0" smtClean="0">
                <a:solidFill>
                  <a:srgbClr val="FF0000"/>
                </a:solidFill>
              </a:rPr>
              <a:t>⟹</a:t>
            </a:r>
            <a:r>
              <a:rPr lang="zh-CN" altLang="zh-CN" b="1" dirty="0" smtClean="0">
                <a:solidFill>
                  <a:srgbClr val="FF0000"/>
                </a:solidFill>
              </a:rPr>
              <a:t>概括时</a:t>
            </a:r>
            <a:r>
              <a:rPr lang="zh-CN" altLang="zh-CN" b="1" dirty="0">
                <a:solidFill>
                  <a:srgbClr val="FF0000"/>
                </a:solidFill>
              </a:rPr>
              <a:t>空（分布、变化）规律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        </a:t>
            </a:r>
            <a:r>
              <a:rPr lang="zh-CN" altLang="en-US" b="1" dirty="0" smtClean="0">
                <a:solidFill>
                  <a:srgbClr val="FF0000"/>
                </a:solidFill>
              </a:rPr>
              <a:t>              </a:t>
            </a:r>
            <a:r>
              <a:rPr lang="zh-CN" altLang="zh-CN" b="1" dirty="0" smtClean="0">
                <a:solidFill>
                  <a:srgbClr val="FF0000"/>
                </a:solidFill>
              </a:rPr>
              <a:t>具体</a:t>
            </a:r>
            <a:r>
              <a:rPr lang="zh-CN" altLang="zh-CN" b="1" dirty="0">
                <a:solidFill>
                  <a:srgbClr val="FF0000"/>
                </a:solidFill>
              </a:rPr>
              <a:t>、感性</a:t>
            </a:r>
            <a:r>
              <a:rPr lang="en-US" altLang="zh-CN" b="1" dirty="0">
                <a:solidFill>
                  <a:srgbClr val="FF0000"/>
                </a:solidFill>
              </a:rPr>
              <a:t>   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⟹  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zh-CN" altLang="zh-CN" b="1" dirty="0" smtClean="0">
                <a:solidFill>
                  <a:srgbClr val="FF0000"/>
                </a:solidFill>
              </a:rPr>
              <a:t>抽象</a:t>
            </a:r>
            <a:r>
              <a:rPr lang="zh-CN" altLang="zh-CN" b="1" dirty="0">
                <a:solidFill>
                  <a:srgbClr val="FF0000"/>
                </a:solidFill>
              </a:rPr>
              <a:t>、理性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zh-CN" altLang="zh-CN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zh-CN" b="1" dirty="0">
                <a:solidFill>
                  <a:srgbClr val="FF0000"/>
                </a:solidFill>
              </a:rPr>
              <a:t>）善于提出“为什么”，并主动思考“原因”的能力；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</a:t>
            </a:r>
            <a:r>
              <a:rPr lang="zh-CN" altLang="zh-CN" b="1" dirty="0">
                <a:solidFill>
                  <a:srgbClr val="FF0000"/>
                </a:solidFill>
              </a:rPr>
              <a:t>特定时空条件下，分析“有什么”、“为什么”、“怎么样”的能力。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zh-CN" altLang="zh-CN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zh-CN" altLang="zh-CN" b="1" dirty="0">
                <a:solidFill>
                  <a:srgbClr val="FF0000"/>
                </a:solidFill>
              </a:rPr>
              <a:t>）图文互换的能力。</a:t>
            </a:r>
            <a:r>
              <a:rPr lang="zh-CN" altLang="zh-CN" dirty="0">
                <a:solidFill>
                  <a:srgbClr val="FF0000"/>
                </a:solidFill>
              </a:rPr>
              <a:t>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zh-CN" altLang="zh-CN" b="1" dirty="0">
                <a:solidFill>
                  <a:srgbClr val="FF0000"/>
                </a:solidFill>
              </a:rPr>
              <a:t>、调用知识解决问题的能力</a:t>
            </a:r>
            <a:r>
              <a:rPr lang="zh-CN" altLang="zh-CN" b="1" dirty="0" smtClean="0">
                <a:solidFill>
                  <a:srgbClr val="FF0000"/>
                </a:solidFill>
              </a:rPr>
              <a:t>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zh-CN" altLang="zh-CN" b="1" dirty="0">
                <a:solidFill>
                  <a:srgbClr val="FF0000"/>
                </a:solidFill>
              </a:rPr>
              <a:t>、教师示范——师生一起做题</a:t>
            </a:r>
            <a:r>
              <a:rPr lang="zh-CN" altLang="zh-CN" b="1" dirty="0" smtClean="0">
                <a:solidFill>
                  <a:srgbClr val="FF0000"/>
                </a:solidFill>
              </a:rPr>
              <a:t>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zh-CN" b="1" dirty="0"/>
              <a:t>以上是我校</a:t>
            </a:r>
            <a:r>
              <a:rPr lang="en-US" altLang="zh-CN" b="1" dirty="0"/>
              <a:t>2016</a:t>
            </a:r>
            <a:r>
              <a:rPr lang="zh-CN" altLang="zh-CN" b="1" dirty="0"/>
              <a:t>届高考文综地理（全国卷）备考思路</a:t>
            </a:r>
            <a:r>
              <a:rPr lang="zh-CN" altLang="zh-CN" b="1" dirty="0" smtClean="0"/>
              <a:t>。</a:t>
            </a:r>
            <a:endParaRPr lang="en-US" altLang="zh-CN" b="1" dirty="0" smtClean="0"/>
          </a:p>
          <a:p>
            <a:r>
              <a:rPr lang="zh-CN" altLang="zh-CN" b="1" dirty="0" smtClean="0"/>
              <a:t>请领导</a:t>
            </a:r>
            <a:r>
              <a:rPr lang="zh-CN" altLang="zh-CN" b="1" dirty="0"/>
              <a:t>、老师们批评指正</a:t>
            </a:r>
            <a:r>
              <a:rPr lang="zh-CN" altLang="zh-CN" b="1" dirty="0" smtClean="0"/>
              <a:t>。</a:t>
            </a:r>
            <a:r>
              <a:rPr lang="zh-CN" altLang="en-US" b="1" dirty="0" smtClean="0"/>
              <a:t>谢谢！</a:t>
            </a:r>
            <a:r>
              <a:rPr lang="zh-CN" altLang="zh-CN" dirty="0" smtClean="0"/>
              <a:t> </a:t>
            </a:r>
            <a:r>
              <a:rPr lang="zh-CN" altLang="zh-CN" dirty="0" smtClean="0">
                <a:solidFill>
                  <a:srgbClr val="FF0000"/>
                </a:solidFill>
              </a:rPr>
              <a:t>  </a:t>
            </a:r>
            <a:endParaRPr lang="zh-CN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329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1275457"/>
            <a:ext cx="6886575" cy="779145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645920" y="1275457"/>
            <a:ext cx="673768" cy="408964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319688" y="1275457"/>
            <a:ext cx="673768" cy="408964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72152" y="1817716"/>
            <a:ext cx="1271318" cy="882953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72152" y="2700669"/>
            <a:ext cx="1271318" cy="808074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19688" y="4274288"/>
            <a:ext cx="2145986" cy="25837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255871" y="3545119"/>
            <a:ext cx="673768" cy="408964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341519" y="1275457"/>
            <a:ext cx="673768" cy="408964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91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91056"/>
            <a:ext cx="2686050" cy="403860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2319688" y="1591056"/>
            <a:ext cx="673768" cy="408964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516" y="1591056"/>
            <a:ext cx="2095500" cy="2581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0" y="1610106"/>
            <a:ext cx="2152650" cy="133350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4572000" y="1591056"/>
            <a:ext cx="673768" cy="408964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272252" y="1583604"/>
            <a:ext cx="673768" cy="408964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04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1189567"/>
            <a:ext cx="7458075" cy="2971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5" y="3969820"/>
            <a:ext cx="9305925" cy="28098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36735" y="3969820"/>
            <a:ext cx="425302" cy="6631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学生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018028" y="1138509"/>
            <a:ext cx="4253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老师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474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69792" y="2525698"/>
            <a:ext cx="56044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Q1:</a:t>
            </a:r>
            <a:r>
              <a:rPr lang="zh-CN" altLang="en-US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反馈的时效性</a:t>
            </a:r>
            <a:endParaRPr lang="zh-CN" alt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281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波形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波形.thmx</Template>
  <TotalTime>350</TotalTime>
  <Words>1568</Words>
  <Application>Microsoft Office PowerPoint</Application>
  <PresentationFormat>全屏显示(4:3)</PresentationFormat>
  <Paragraphs>187</Paragraphs>
  <Slides>55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1" baseType="lpstr">
      <vt:lpstr>黑体</vt:lpstr>
      <vt:lpstr>华文楷体</vt:lpstr>
      <vt:lpstr>华文隶书</vt:lpstr>
      <vt:lpstr>华文新魏</vt:lpstr>
      <vt:lpstr>华文中宋</vt:lpstr>
      <vt:lpstr>楷体</vt:lpstr>
      <vt:lpstr>宋体</vt:lpstr>
      <vt:lpstr>微软雅黑</vt:lpstr>
      <vt:lpstr>Arial</vt:lpstr>
      <vt:lpstr>Calibri</vt:lpstr>
      <vt:lpstr>Candara</vt:lpstr>
      <vt:lpstr>Century Gothic</vt:lpstr>
      <vt:lpstr>Helvetica</vt:lpstr>
      <vt:lpstr>Symbol</vt:lpstr>
      <vt:lpstr>Wingdings</vt:lpstr>
      <vt:lpstr>波形</vt:lpstr>
      <vt:lpstr>         高中部考试分析系统简介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小题分析-帮助学生深入自我分析</vt:lpstr>
      <vt:lpstr>错题本—帮助学生找到知识的短板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强化课标考纲引领作用   注重学科课程价值研究  迎接高考综合改革挑战 </dc:title>
  <dc:creator>鲍 先生</dc:creator>
  <cp:lastModifiedBy>USER</cp:lastModifiedBy>
  <cp:revision>24</cp:revision>
  <dcterms:created xsi:type="dcterms:W3CDTF">2015-09-18T06:58:48Z</dcterms:created>
  <dcterms:modified xsi:type="dcterms:W3CDTF">2015-10-29T14:54:14Z</dcterms:modified>
</cp:coreProperties>
</file>